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9" r:id="rId4"/>
    <p:sldId id="280" r:id="rId5"/>
    <p:sldId id="281" r:id="rId6"/>
    <p:sldId id="283" r:id="rId7"/>
    <p:sldId id="284" r:id="rId8"/>
    <p:sldId id="260" r:id="rId9"/>
    <p:sldId id="278" r:id="rId10"/>
    <p:sldId id="265" r:id="rId11"/>
    <p:sldId id="264" r:id="rId12"/>
    <p:sldId id="272" r:id="rId13"/>
    <p:sldId id="270" r:id="rId14"/>
    <p:sldId id="261" r:id="rId15"/>
    <p:sldId id="273" r:id="rId16"/>
    <p:sldId id="262" r:id="rId17"/>
    <p:sldId id="267" r:id="rId18"/>
    <p:sldId id="268" r:id="rId19"/>
    <p:sldId id="275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7B3D3-CDF3-DD06-7975-CECF4C1A7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339FB1-3A8E-CFD7-BF31-0646578A3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8BD71-55D6-825B-9136-207033F01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D8D16-4737-456F-BA98-B09E46C4303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63738-6FE6-F810-F529-D49DF432D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F32EB-708B-1BA6-B5DE-AAD467A79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E487-052F-4D55-99CE-BEF6D1611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0F9FD-963B-7152-9B84-861F623B7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7E9073-6E02-A8A4-A586-AC729AB01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A46B1-433A-7AE6-5FEB-02A76FAF7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D8D16-4737-456F-BA98-B09E46C4303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EF543-EDBF-AFD1-EF46-976F6603A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0675D-B1AD-566C-E213-AB06E5BB2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E487-052F-4D55-99CE-BEF6D1611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66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9893C5-A1A3-E3CD-B6EB-740E9ED72B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33DD02-CC05-705C-3D65-2D718ACBC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E77FA-D16C-B481-F41A-D6E984D7A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D8D16-4737-456F-BA98-B09E46C4303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83AC4-13D9-6301-D21B-20EE70FC9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D8D4E-C9C1-349A-1124-03A2AA6FC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E487-052F-4D55-99CE-BEF6D1611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8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D67B8-55E1-0C33-A0A0-093EC1FE1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B9136-EDD5-A3C4-C712-C031B6720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8DB79-4A49-9392-8C71-F941DE923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D8D16-4737-456F-BA98-B09E46C4303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3B9FE-4A3E-1AC1-83A5-14000AA8E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649A2-C3B9-F53B-FDDA-7AEF420B1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E487-052F-4D55-99CE-BEF6D1611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2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264AB-38E5-3605-BAFD-6A401370F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5F3782-1FB9-8D25-B4CD-0489EBFCB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1FAB2-D129-EB2A-4708-ED3946DF7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D8D16-4737-456F-BA98-B09E46C4303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BDA16-FD73-4C7D-9596-62E3F5976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1E091-28F3-7B2F-A149-F702945D8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E487-052F-4D55-99CE-BEF6D1611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51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C6563-A2B9-707C-FEAD-0E86A4092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93B3C-745C-9E44-2A69-C4579F9A47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3EF83-5C9B-CEDA-EDB8-6C3B46E95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6DA37-46A7-7DAE-8A0D-BEB195970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D8D16-4737-456F-BA98-B09E46C4303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C011A-7AE9-8530-AC9F-3E525F42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A3DE54-CC36-B360-BCB9-1CA1BC88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E487-052F-4D55-99CE-BEF6D1611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2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481BA-CC09-119A-9392-C217CF0D0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5EBA37-F82B-0446-A177-2D359B3C9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60E08-4D31-822D-36E9-3641FF7E4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4B1318-A45A-42DC-244F-5646AEF13E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02A96A-56D0-B443-463E-836D29CD0B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2A0CB-A769-E2A6-E742-330ED334E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D8D16-4737-456F-BA98-B09E46C4303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626F12-BB7E-0A0B-4BDB-65010D88F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663A0E-8FC3-CC29-445E-9D3CA3F34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E487-052F-4D55-99CE-BEF6D1611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46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F3166-0DC8-CF5E-01D1-8B07CC407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7A0143-C7FA-0283-C6E0-8D16E821E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D8D16-4737-456F-BA98-B09E46C4303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2A9327-8278-4BA0-3165-4415B0E81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490CB-099C-1E27-5B35-590A28248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E487-052F-4D55-99CE-BEF6D1611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31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81BB5-E1EE-886B-5BBE-886A935A8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D8D16-4737-456F-BA98-B09E46C4303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D88F4C-9D85-8B63-37D6-18D75938F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1E030-95AD-80F2-C0E3-1778906F2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E487-052F-4D55-99CE-BEF6D1611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3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7D012-4C41-8A4B-7C0F-E82DC7E5A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E6A2D-CE47-13EA-77FB-199F4BDE5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348979-6B2D-7D75-731A-035DCF00C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6EC0A-55BE-F078-AF5A-EA792C0F6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D8D16-4737-456F-BA98-B09E46C4303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825E1-3273-B34B-C3D0-8406CA73A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10B2F-E21F-DC28-654E-66DF178F1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E487-052F-4D55-99CE-BEF6D1611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4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828C7-1164-4D84-E5EC-540EE173B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843A8E-79BB-2766-C16D-21DEC000AF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481ACE-E125-03DD-8D40-4FC55ED93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E203DF-034A-BEA7-6DCA-7A7ED8C8E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D8D16-4737-456F-BA98-B09E46C4303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7BD61-B89D-218A-A8A8-20D52AD22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6A864-8D12-36C8-AF40-34F11230D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E487-052F-4D55-99CE-BEF6D1611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7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4FF79C-C86B-A753-72B2-BA03B273F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277AF-F1C1-898C-7A35-4EC4B0932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C9498-8382-4103-8335-8FD67B8F65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D8D16-4737-456F-BA98-B09E46C4303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3230D-3C08-5545-2701-6555526530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A2E62-416D-A9DA-FDF4-F4583F5B2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EE487-052F-4D55-99CE-BEF6D1611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1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2353F-CD8D-B8AC-D4D8-E91F1B6CD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D9CDAF-B290-38E9-D310-6810E910D8D5}"/>
              </a:ext>
            </a:extLst>
          </p:cNvPr>
          <p:cNvSpPr txBox="1"/>
          <p:nvPr/>
        </p:nvSpPr>
        <p:spPr>
          <a:xfrm>
            <a:off x="2148963" y="961412"/>
            <a:ext cx="7894074" cy="1467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4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استثمار الذكاء الاصطناعي التوليدي في التعليم عبر كتابة الأوامر بفاعلية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736D23-21D8-4CFA-7C34-7AE39B29241F}"/>
              </a:ext>
            </a:extLst>
          </p:cNvPr>
          <p:cNvSpPr txBox="1"/>
          <p:nvPr/>
        </p:nvSpPr>
        <p:spPr>
          <a:xfrm>
            <a:off x="2345609" y="3429000"/>
            <a:ext cx="7894074" cy="885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LB" sz="2000" b="1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م. عامر حلاق</a:t>
            </a:r>
          </a:p>
          <a:p>
            <a:pPr marL="0" marR="0" algn="ct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L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مدير ال</a:t>
            </a:r>
            <a:r>
              <a:rPr lang="ar-LB" sz="20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إب</a:t>
            </a:r>
            <a:r>
              <a:rPr lang="ar-L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تكار في شركة رقمنة للذكاء الإصطناعي 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895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99FAE-DF90-4B27-E291-518B3137B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B076BBC-5FAD-78BD-410A-6E5C9D902D9F}"/>
              </a:ext>
            </a:extLst>
          </p:cNvPr>
          <p:cNvSpPr txBox="1"/>
          <p:nvPr/>
        </p:nvSpPr>
        <p:spPr>
          <a:xfrm>
            <a:off x="0" y="574445"/>
            <a:ext cx="121920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LB" sz="2800" b="1" dirty="0">
                <a:solidFill>
                  <a:schemeClr val="accent1"/>
                </a:solidFill>
                <a:latin typeface="Arial-BoldMT"/>
              </a:rPr>
              <a:t>الذكاء الإصطناعي في التعليم من </a:t>
            </a:r>
            <a:r>
              <a:rPr lang="ar-SA" sz="2800" b="1" i="0" u="none" strike="noStrike" baseline="0" dirty="0">
                <a:solidFill>
                  <a:schemeClr val="accent1"/>
                </a:solidFill>
                <a:latin typeface="Arial-BoldMT"/>
              </a:rPr>
              <a:t>منظور المؤسسات الدولية</a:t>
            </a:r>
            <a:endParaRPr lang="en-US" sz="2800" b="1" i="0" u="none" strike="noStrike" baseline="0" dirty="0">
              <a:solidFill>
                <a:schemeClr val="accent1"/>
              </a:solidFill>
              <a:latin typeface="Arial-BoldMT"/>
            </a:endParaRPr>
          </a:p>
          <a:p>
            <a:pPr algn="ctr" rtl="1"/>
            <a:r>
              <a:rPr lang="ar-SA" sz="2400" b="0" i="0" u="none" strike="noStrike" baseline="0" dirty="0">
                <a:latin typeface="ArialMT"/>
              </a:rPr>
              <a:t>يشير تقرير صادر عن </a:t>
            </a:r>
            <a:r>
              <a:rPr lang="ar-SA" sz="2400" b="1" i="0" u="none" strike="noStrike" baseline="0" dirty="0">
                <a:latin typeface="Arial-BoldMT"/>
              </a:rPr>
              <a:t>الجمعية العامة للأمم المتحدة بعنوان الذكاء الإصطناعي في التعليم </a:t>
            </a:r>
            <a:r>
              <a:rPr lang="en-US" sz="2400" b="1" i="0" u="none" strike="noStrike" baseline="0" dirty="0">
                <a:latin typeface="Arial-BoldMT"/>
              </a:rPr>
              <a:t>(</a:t>
            </a:r>
            <a:r>
              <a:rPr lang="en-US" sz="2400" b="1" i="0" u="none" strike="noStrike" baseline="0" dirty="0">
                <a:latin typeface="Aptos,Bold"/>
              </a:rPr>
              <a:t>A/79/520</a:t>
            </a:r>
            <a:r>
              <a:rPr lang="en-US" sz="2400" b="1" i="0" u="none" strike="noStrike" baseline="0" dirty="0">
                <a:latin typeface="Arial-BoldMT"/>
              </a:rPr>
              <a:t>)</a:t>
            </a:r>
          </a:p>
          <a:p>
            <a:pPr algn="ctr" rtl="1"/>
            <a:r>
              <a:rPr lang="ar-SA" sz="2400" b="0" i="0" u="none" strike="noStrike" baseline="0" dirty="0">
                <a:latin typeface="ArialMT"/>
              </a:rPr>
              <a:t>الصادر في </a:t>
            </a:r>
            <a:r>
              <a:rPr lang="ar-SA" sz="2400" b="0" i="0" u="none" strike="noStrike" baseline="0" dirty="0">
                <a:latin typeface="Aptos" panose="020B0004020202020204" pitchFamily="34" charset="0"/>
              </a:rPr>
              <a:t>16 </a:t>
            </a:r>
            <a:r>
              <a:rPr lang="ar-SA" sz="2400" b="0" i="0" u="none" strike="noStrike" baseline="0" dirty="0">
                <a:latin typeface="ArialMT"/>
              </a:rPr>
              <a:t>اكتوبر </a:t>
            </a:r>
            <a:r>
              <a:rPr lang="ar-SA" sz="2400" b="0" i="0" u="none" strike="noStrike" baseline="0" dirty="0">
                <a:latin typeface="Aptos" panose="020B0004020202020204" pitchFamily="34" charset="0"/>
              </a:rPr>
              <a:t>2024 </a:t>
            </a:r>
            <a:r>
              <a:rPr lang="ar-SA" sz="2400" b="0" i="0" u="none" strike="noStrike" baseline="0" dirty="0">
                <a:latin typeface="ArialMT"/>
              </a:rPr>
              <a:t>, في الصفحة </a:t>
            </a:r>
            <a:r>
              <a:rPr lang="ar-SA" sz="2400" b="0" i="0" u="none" strike="noStrike" baseline="0" dirty="0">
                <a:latin typeface="Aptos" panose="020B0004020202020204" pitchFamily="34" charset="0"/>
              </a:rPr>
              <a:t>10 </a:t>
            </a:r>
            <a:r>
              <a:rPr lang="ar-SA" sz="2400" b="0" i="0" u="none" strike="noStrike" baseline="0" dirty="0">
                <a:latin typeface="ArialMT"/>
              </a:rPr>
              <a:t>العاشرة في القسم الثاني المتفرع :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324C71-223B-22B2-65C1-D27A67282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85" y="1836329"/>
            <a:ext cx="10465536" cy="496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67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C24D0-AA86-A58B-4123-CA06B6945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diagram of data&#10;&#10;AI-generated content may be incorrect.">
            <a:extLst>
              <a:ext uri="{FF2B5EF4-FFF2-40B4-BE49-F238E27FC236}">
                <a16:creationId xmlns:a16="http://schemas.microsoft.com/office/drawing/2014/main" id="{858C122F-4DDA-554E-ED20-804BE7E40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03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A0BDC-BC24-25FB-D979-AB72AE3DB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3E73175-79A1-AAFB-54B7-156E7BA25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78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4C97C-E76B-47AB-3DEC-9AC7801A8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C42A99-4C8C-4B13-ABC3-787951FDE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9" y="3720294"/>
            <a:ext cx="12117091" cy="313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oup of people sitting in a classroom&#10;&#10;AI-generated content may be incorrect.">
            <a:extLst>
              <a:ext uri="{FF2B5EF4-FFF2-40B4-BE49-F238E27FC236}">
                <a16:creationId xmlns:a16="http://schemas.microsoft.com/office/drawing/2014/main" id="{6BC89705-CC43-770F-8D96-DDF534670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796" y="0"/>
            <a:ext cx="8539316" cy="375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52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7969A-9EA3-D40C-048B-7782C497E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2B0C33-75B7-7CB8-8241-539A047A4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05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20F11-27FA-384C-EAF8-5046E197F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97DE14B-A7F6-499C-69EF-82ECE8324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9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9EF4C-F202-A9EA-DAE7-34C0A2163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C5CEEA-7F36-DE36-0758-8D79F20ED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0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16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CEF31-E275-C5CF-06B4-4B9DE33C0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94C8E47-AE0A-BC0C-7A7E-BC663BF975A1}"/>
              </a:ext>
            </a:extLst>
          </p:cNvPr>
          <p:cNvSpPr txBox="1"/>
          <p:nvPr/>
        </p:nvSpPr>
        <p:spPr>
          <a:xfrm>
            <a:off x="0" y="733246"/>
            <a:ext cx="1219200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LB" sz="2800" b="1" dirty="0">
                <a:solidFill>
                  <a:schemeClr val="accent1"/>
                </a:solidFill>
              </a:rPr>
              <a:t>التوصيات المعرفية التكيُّفِة للمحتوى التعلمي والتخطيط التربوي</a:t>
            </a:r>
            <a:endParaRPr lang="ar-LB" sz="2800" dirty="0"/>
          </a:p>
          <a:p>
            <a:pPr algn="r" rtl="1"/>
            <a:endParaRPr lang="ar-LB" sz="2800" dirty="0"/>
          </a:p>
          <a:p>
            <a:pPr lvl="1" algn="r" rtl="1"/>
            <a:endParaRPr lang="ar-LB" sz="2800" dirty="0">
              <a:latin typeface="ArialMT"/>
            </a:endParaRPr>
          </a:p>
          <a:p>
            <a:pPr lvl="1" algn="r" rtl="1"/>
            <a:r>
              <a:rPr lang="ar-LB" sz="2800" dirty="0">
                <a:latin typeface="ArialMT"/>
              </a:rPr>
              <a:t>المدخلات :</a:t>
            </a:r>
          </a:p>
          <a:p>
            <a:pPr marL="914400" lvl="1" indent="-457200" algn="r" rtl="1">
              <a:buFont typeface="Arial" panose="020B0604020202020204" pitchFamily="34" charset="0"/>
              <a:buChar char="•"/>
            </a:pPr>
            <a:r>
              <a:rPr lang="ar-LB" sz="2800" dirty="0">
                <a:latin typeface="ArialMT"/>
              </a:rPr>
              <a:t>مراجع , مناهج و طرائق تعليم وسياسات تربوية معتمدة.</a:t>
            </a:r>
          </a:p>
          <a:p>
            <a:pPr marL="914400" lvl="1" indent="-457200" algn="r" rtl="1">
              <a:buFont typeface="Arial" panose="020B0604020202020204" pitchFamily="34" charset="0"/>
              <a:buChar char="•"/>
            </a:pPr>
            <a:r>
              <a:rPr lang="ar-LB" sz="2800" dirty="0">
                <a:latin typeface="ArialMT"/>
              </a:rPr>
              <a:t>معلومات عن الطلاب تراكمية.</a:t>
            </a:r>
          </a:p>
          <a:p>
            <a:pPr lvl="1" algn="r" rtl="1"/>
            <a:endParaRPr lang="ar-LB" sz="2800" dirty="0">
              <a:latin typeface="ArialMT"/>
            </a:endParaRPr>
          </a:p>
          <a:p>
            <a:pPr lvl="1" algn="r" rtl="1"/>
            <a:r>
              <a:rPr lang="ar-LB" sz="2800" dirty="0"/>
              <a:t>المخرجات:</a:t>
            </a:r>
          </a:p>
          <a:p>
            <a:pPr marL="914400" lvl="1" indent="-457200" algn="r" rtl="1">
              <a:buFont typeface="Arial" panose="020B0604020202020204" pitchFamily="34" charset="0"/>
              <a:buChar char="•"/>
            </a:pPr>
            <a:r>
              <a:rPr lang="ar-LB" sz="2800" dirty="0"/>
              <a:t>تقديم محتوى معرفي : , شروحات , تمارين , إختبارات.</a:t>
            </a:r>
          </a:p>
          <a:p>
            <a:pPr marL="914400" lvl="1" indent="-457200" algn="r" rtl="1">
              <a:buFont typeface="Arial" panose="020B0604020202020204" pitchFamily="34" charset="0"/>
              <a:buChar char="•"/>
            </a:pPr>
            <a:r>
              <a:rPr lang="ar-LB" sz="2800" dirty="0">
                <a:latin typeface="ArialMT"/>
              </a:rPr>
              <a:t>تقديم تحليلات أداء عام وتحليلات تطور أداء بين المواد او الفترات الزمنية للصفوف والطلاب.</a:t>
            </a:r>
          </a:p>
          <a:p>
            <a:pPr marL="914400" lvl="1" indent="-457200" algn="r" rtl="1">
              <a:buFont typeface="Arial" panose="020B0604020202020204" pitchFamily="34" charset="0"/>
              <a:buChar char="•"/>
            </a:pPr>
            <a:r>
              <a:rPr lang="ar-LB" sz="2800" dirty="0">
                <a:latin typeface="ArialMT"/>
              </a:rPr>
              <a:t>تقديم توصيات تخطيطية تربوية عامة وخاصة </a:t>
            </a:r>
            <a:endParaRPr lang="ar-LB" sz="2800" b="0" i="0" u="none" strike="noStrike" baseline="0" dirty="0">
              <a:latin typeface="ArialMT"/>
            </a:endParaRPr>
          </a:p>
          <a:p>
            <a:pPr lvl="1" algn="r" rtl="1"/>
            <a:endParaRPr lang="ar-LB" sz="2800" dirty="0">
              <a:latin typeface="ArialMT"/>
            </a:endParaRPr>
          </a:p>
          <a:p>
            <a:pPr lvl="1" algn="r" rtl="1"/>
            <a:endParaRPr lang="ar-LB" sz="2800" dirty="0">
              <a:latin typeface="ArialMT"/>
            </a:endParaRPr>
          </a:p>
          <a:p>
            <a:pPr lvl="1" algn="r" rtl="1"/>
            <a:endParaRPr lang="ar-LB" sz="2800" b="0" i="0" u="none" strike="noStrike" baseline="0" dirty="0"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345899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F8C92-307C-E3B3-19D8-115AD85C1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CD787BF-2933-7D99-BF7F-340E862D8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7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D31AF-9BEC-2A63-A565-837B424B3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15B39BC-5506-2BA6-7B81-33B40CEA1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36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E8433-F9BC-D6F8-9BFB-A3F28A42A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AA3318-A2B1-3A11-D675-A26DBD128550}"/>
              </a:ext>
            </a:extLst>
          </p:cNvPr>
          <p:cNvSpPr txBox="1"/>
          <p:nvPr/>
        </p:nvSpPr>
        <p:spPr>
          <a:xfrm>
            <a:off x="430161" y="1047577"/>
            <a:ext cx="11331678" cy="4208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r" rtl="1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ar-SA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انواع تخصيص </a:t>
            </a:r>
            <a:r>
              <a:rPr lang="ar-LB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نماذج الذكاء الإصطناعي التوليدي </a:t>
            </a:r>
            <a:r>
              <a:rPr lang="ar-SA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وتوجيهها معرفيا</a:t>
            </a:r>
            <a:r>
              <a:rPr lang="ar-LB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– مع أمثلة لأدوات تطبيقية</a:t>
            </a:r>
          </a:p>
          <a:p>
            <a:pPr marL="342900" marR="0" indent="-342900" algn="r" rtl="1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endParaRPr lang="ar-LB" sz="2800" b="1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ar-SA" sz="2800" b="1" dirty="0"/>
              <a:t>ابرز منهجيات توجيه الأوامر للذكاء الإصطناعي اللغوي في مجال التعليم</a:t>
            </a:r>
            <a:r>
              <a:rPr lang="ar-LB" sz="2800" b="1" dirty="0"/>
              <a:t> </a:t>
            </a:r>
          </a:p>
          <a:p>
            <a:pPr marL="342900" indent="-342900" algn="r" rtl="1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endParaRPr lang="ar-LB" sz="2800" b="1" dirty="0"/>
          </a:p>
          <a:p>
            <a:pPr marL="342900" indent="-342900" algn="r" rtl="1">
              <a:buFont typeface="+mj-lt"/>
              <a:buAutoNum type="arabicPeriod"/>
            </a:pPr>
            <a:r>
              <a:rPr lang="ar-SA" sz="2800" b="1" dirty="0"/>
              <a:t>نظام الذكاء الإصطناعي اديوسنس المخصص للمدارس </a:t>
            </a:r>
            <a:endParaRPr lang="en-US" sz="2800" dirty="0"/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ar-SA" sz="2800" dirty="0"/>
              <a:t>استشعار </a:t>
            </a:r>
            <a:r>
              <a:rPr lang="ar-LB" sz="2800" dirty="0"/>
              <a:t>وصفي آني وتراكمي (ماذا يحصل في البيئة التعليمية الصفية)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ar-SA" sz="2800" dirty="0"/>
              <a:t>تنبؤ </a:t>
            </a:r>
            <a:r>
              <a:rPr lang="ar-LB" sz="2800" dirty="0"/>
              <a:t>مستقبلي بعلامات الطلاب وادائهم (أين يتجه الأداء مستقبلا)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ar-LB" sz="2800" dirty="0"/>
              <a:t>تحليلات , خطط و</a:t>
            </a:r>
            <a:r>
              <a:rPr lang="ar-SA" sz="2800" dirty="0"/>
              <a:t>توصي</a:t>
            </a:r>
            <a:r>
              <a:rPr lang="ar-LB" sz="2800" dirty="0"/>
              <a:t>ات</a:t>
            </a:r>
            <a:r>
              <a:rPr lang="ar-SA" sz="2800" dirty="0"/>
              <a:t> </a:t>
            </a:r>
            <a:r>
              <a:rPr lang="ar-LB" sz="2800" dirty="0"/>
              <a:t>إجرائية (كيف نتدخل للتحسين والتطوير)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7731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03BB7-3F13-CE65-4D10-258E72AA8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B4D8F82-839C-419A-EF33-9C45492BFA00}"/>
              </a:ext>
            </a:extLst>
          </p:cNvPr>
          <p:cNvSpPr txBox="1"/>
          <p:nvPr/>
        </p:nvSpPr>
        <p:spPr>
          <a:xfrm>
            <a:off x="0" y="58992"/>
            <a:ext cx="1219200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r>
              <a:rPr lang="ar-LB" sz="2800" b="1" dirty="0"/>
              <a:t>شكرا لمشاركتكم معنا</a:t>
            </a:r>
          </a:p>
          <a:p>
            <a:pPr algn="ctr"/>
            <a:endParaRPr lang="ar-LB" sz="2800" b="1" i="0" u="none" strike="noStrike" baseline="0" dirty="0">
              <a:latin typeface="ArialMT"/>
            </a:endParaRPr>
          </a:p>
          <a:p>
            <a:pPr algn="ctr"/>
            <a:r>
              <a:rPr lang="ar-LB" sz="2800" b="1" dirty="0">
                <a:latin typeface="ArialMT"/>
              </a:rPr>
              <a:t>يسرني تلقي اسئلتكم...</a:t>
            </a:r>
          </a:p>
          <a:p>
            <a:pPr algn="ctr"/>
            <a:endParaRPr lang="ar-LB" sz="2800" b="1" i="0" u="none" strike="noStrike" baseline="0" dirty="0">
              <a:latin typeface="ArialMT"/>
            </a:endParaRPr>
          </a:p>
          <a:p>
            <a:pPr algn="ctr"/>
            <a:r>
              <a:rPr lang="ar-LB" sz="2800" b="1" dirty="0">
                <a:latin typeface="ArialMT"/>
              </a:rPr>
              <a:t>للمزيد زوروا موقعنا الإلكتروني </a:t>
            </a:r>
            <a:br>
              <a:rPr lang="ar-LB" sz="2800" b="1" dirty="0">
                <a:latin typeface="ArialMT"/>
              </a:rPr>
            </a:br>
            <a:endParaRPr lang="ar-LB" sz="2800" b="1" dirty="0">
              <a:latin typeface="ArialMT"/>
            </a:endParaRPr>
          </a:p>
          <a:p>
            <a:pPr algn="ctr"/>
            <a:r>
              <a:rPr lang="en-US" sz="2800" b="1" dirty="0">
                <a:latin typeface="ArialMT"/>
              </a:rPr>
              <a:t>Raqmanatech.com</a:t>
            </a:r>
            <a:endParaRPr lang="ar-LB" sz="2800" b="0" i="0" u="none" strike="noStrike" baseline="0" dirty="0">
              <a:latin typeface="ArialMT"/>
            </a:endParaRPr>
          </a:p>
          <a:p>
            <a:pPr lvl="1" algn="r" rtl="1"/>
            <a:endParaRPr lang="ar-LB" sz="2800" dirty="0">
              <a:latin typeface="ArialMT"/>
            </a:endParaRPr>
          </a:p>
          <a:p>
            <a:pPr lvl="1" algn="r" rtl="1"/>
            <a:endParaRPr lang="ar-LB" sz="2800" dirty="0">
              <a:latin typeface="ArialMT"/>
            </a:endParaRPr>
          </a:p>
          <a:p>
            <a:pPr lvl="1" algn="r" rtl="1"/>
            <a:endParaRPr lang="ar-LB" sz="2800" b="0" i="0" u="none" strike="noStrike" baseline="0" dirty="0"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500522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04E90-7414-568A-BE8E-0D416329C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D47BBA-0204-B043-D28A-60CC04C5B686}"/>
              </a:ext>
            </a:extLst>
          </p:cNvPr>
          <p:cNvSpPr txBox="1"/>
          <p:nvPr/>
        </p:nvSpPr>
        <p:spPr>
          <a:xfrm>
            <a:off x="580103" y="182470"/>
            <a:ext cx="11031794" cy="6493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انواع تخصيص </a:t>
            </a:r>
            <a:r>
              <a:rPr lang="ar-LB" sz="2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نماذج الذكاء الإصطناعي التوليدي </a:t>
            </a:r>
            <a:r>
              <a:rPr lang="ar-SA" sz="2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وتوجيهها معرفيا</a:t>
            </a:r>
            <a:r>
              <a:rPr lang="ar-LB" sz="2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– مع أمثلة لأدوات تطبيقية</a:t>
            </a:r>
          </a:p>
          <a:p>
            <a:pPr marL="0" marR="0" algn="r" rtl="1">
              <a:lnSpc>
                <a:spcPct val="115000"/>
              </a:lnSpc>
              <a:spcAft>
                <a:spcPts val="800"/>
              </a:spcAft>
              <a:buNone/>
            </a:pPr>
            <a:endParaRPr lang="ar-LB" sz="2200" b="1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0" algn="r" rtl="1"/>
            <a:r>
              <a:rPr lang="ar-LB" sz="2200" b="1" dirty="0"/>
              <a:t>1- </a:t>
            </a:r>
            <a:r>
              <a:rPr lang="ar-SA" sz="2200" b="1" dirty="0"/>
              <a:t>ضبط النموذج </a:t>
            </a:r>
            <a:r>
              <a:rPr lang="en-US" sz="2200" b="1" dirty="0"/>
              <a:t>Model Fine tune </a:t>
            </a:r>
            <a:endParaRPr lang="en-US" sz="2200" dirty="0"/>
          </a:p>
          <a:p>
            <a:pPr algn="r" rtl="1"/>
            <a:r>
              <a:rPr lang="ar-SA" sz="2200" dirty="0"/>
              <a:t>إعادة تدريب النموذج ببيانات ومعلومات مخصصة </a:t>
            </a:r>
            <a:endParaRPr lang="en-US" sz="2200" dirty="0"/>
          </a:p>
          <a:p>
            <a:pPr algn="r" rtl="1"/>
            <a:r>
              <a:rPr lang="ar-SA" sz="2200" dirty="0"/>
              <a:t>أداة تطبيقية عملية: </a:t>
            </a:r>
            <a:r>
              <a:rPr lang="en-US" sz="2200" dirty="0"/>
              <a:t>LMStudio</a:t>
            </a:r>
          </a:p>
          <a:p>
            <a:pPr algn="r" rtl="1"/>
            <a:r>
              <a:rPr lang="en-US" sz="2200" dirty="0"/>
              <a:t> </a:t>
            </a:r>
          </a:p>
          <a:p>
            <a:pPr lvl="0" algn="r" rtl="1"/>
            <a:r>
              <a:rPr lang="ar-LB" sz="2200" b="1" dirty="0"/>
              <a:t>2- التوجيه البحثي للمعلومات </a:t>
            </a:r>
            <a:r>
              <a:rPr lang="en-US" sz="2200" b="1" dirty="0"/>
              <a:t>RAG (Retrieval-Augmented Generation)</a:t>
            </a:r>
            <a:endParaRPr lang="en-US" sz="2200" dirty="0"/>
          </a:p>
          <a:p>
            <a:pPr algn="r" rtl="1"/>
            <a:r>
              <a:rPr lang="ar-LB" sz="2200" dirty="0"/>
              <a:t>ربط النموذج بقاعدة بيانات أو مستودع نصوص واستدعاء المعلومات عند التوليد, مثلا </a:t>
            </a:r>
            <a:r>
              <a:rPr lang="ar-SA" sz="2200" dirty="0"/>
              <a:t>استخدام قواعد بيانات مدرسية أو ملفات تقييم. </a:t>
            </a:r>
            <a:endParaRPr lang="en-US" sz="2200" dirty="0"/>
          </a:p>
          <a:p>
            <a:pPr algn="r" rtl="1"/>
            <a:r>
              <a:rPr lang="ar-SA" sz="2200" dirty="0"/>
              <a:t>أداة تطبيق عملي: </a:t>
            </a:r>
            <a:r>
              <a:rPr lang="en-US" sz="2200" dirty="0"/>
              <a:t>NoteLM</a:t>
            </a:r>
          </a:p>
          <a:p>
            <a:pPr algn="r" rtl="1"/>
            <a:r>
              <a:rPr lang="ar-SA" sz="2200" dirty="0"/>
              <a:t> </a:t>
            </a:r>
            <a:endParaRPr lang="en-US" sz="2200" dirty="0"/>
          </a:p>
          <a:p>
            <a:pPr lvl="0" algn="r" rtl="1"/>
            <a:r>
              <a:rPr lang="ar-LB" sz="2200" b="1" dirty="0"/>
              <a:t>3-التوجيه المعرفي السياقي عبر تزويده بالملفات المعرفية </a:t>
            </a:r>
            <a:r>
              <a:rPr lang="en-US" sz="2200" b="1" dirty="0"/>
              <a:t>Knowledge Files</a:t>
            </a:r>
            <a:endParaRPr lang="en-US" sz="2200" dirty="0"/>
          </a:p>
          <a:p>
            <a:pPr algn="r" rtl="1"/>
            <a:r>
              <a:rPr lang="ar-LB" sz="2200" dirty="0"/>
              <a:t>تزويد الجلسة بملفات أو نصوص كبيرة لتحميلها في الذاكرة المؤقتة, </a:t>
            </a:r>
            <a:r>
              <a:rPr lang="ar-SA" sz="2200" dirty="0"/>
              <a:t>لإدخال ملفات مناهج أو سياسات تعليمية.</a:t>
            </a:r>
            <a:endParaRPr lang="en-US" sz="2200" dirty="0"/>
          </a:p>
          <a:p>
            <a:pPr algn="r" rtl="1"/>
            <a:r>
              <a:rPr lang="en-US" sz="2200" dirty="0"/>
              <a:t> </a:t>
            </a:r>
          </a:p>
          <a:p>
            <a:pPr lvl="0" algn="r" rtl="1"/>
            <a:r>
              <a:rPr lang="ar-LB" sz="2200" b="1" dirty="0"/>
              <a:t>3-التوجيه بالأوامر </a:t>
            </a:r>
            <a:r>
              <a:rPr lang="en-US" sz="2200" b="1" dirty="0"/>
              <a:t>Prompt Engineering</a:t>
            </a:r>
            <a:endParaRPr lang="en-US" sz="2200" dirty="0"/>
          </a:p>
          <a:p>
            <a:pPr algn="r" rtl="1"/>
            <a:r>
              <a:rPr lang="ar-SA" sz="2200" dirty="0"/>
              <a:t>صياغة تعليمات وأساليب محادثة أو مهام توجيهية</a:t>
            </a:r>
            <a:r>
              <a:rPr lang="en-US" sz="2200" dirty="0"/>
              <a:t>  </a:t>
            </a:r>
            <a:r>
              <a:rPr lang="ar-LB" sz="2200" dirty="0"/>
              <a:t>في حقل السؤال او تضمينها بأداة توجيه لسلوك النموذج تعمل في الخلفية.</a:t>
            </a:r>
            <a:endParaRPr lang="en-US" sz="2200" dirty="0"/>
          </a:p>
          <a:p>
            <a:pPr algn="r" rtl="1"/>
            <a:r>
              <a:rPr lang="ar-SA" sz="2200" dirty="0"/>
              <a:t> </a:t>
            </a:r>
            <a:endParaRPr lang="en-US" sz="2200" dirty="0"/>
          </a:p>
          <a:p>
            <a:pPr algn="r" rtl="1"/>
            <a:r>
              <a:rPr lang="ar-SA" sz="2200" dirty="0"/>
              <a:t>أداوات تطبيقية عملية: </a:t>
            </a:r>
            <a:r>
              <a:rPr lang="en-US" sz="2200" dirty="0"/>
              <a:t>Gemini</a:t>
            </a:r>
            <a:r>
              <a:rPr lang="ar-SA" sz="2200" dirty="0"/>
              <a:t> و </a:t>
            </a:r>
            <a:r>
              <a:rPr lang="en-US" sz="2200" dirty="0"/>
              <a:t>ChatGPT</a:t>
            </a:r>
          </a:p>
        </p:txBody>
      </p:sp>
    </p:spTree>
    <p:extLst>
      <p:ext uri="{BB962C8B-B14F-4D97-AF65-F5344CB8AC3E}">
        <p14:creationId xmlns:p14="http://schemas.microsoft.com/office/powerpoint/2010/main" val="1811896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CBAD3-808F-82C0-7EC2-F921016DC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11410D-7D0D-5ECF-6FE9-8E9B369FC516}"/>
              </a:ext>
            </a:extLst>
          </p:cNvPr>
          <p:cNvSpPr txBox="1"/>
          <p:nvPr/>
        </p:nvSpPr>
        <p:spPr>
          <a:xfrm>
            <a:off x="0" y="290466"/>
            <a:ext cx="11582400" cy="5806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ابرز منهجيات توجيه الأوامر للذكاء الإصطناعي اللغوي في مجال التعليم 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algn="ct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18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Arial" panose="020B0604020202020204" pitchFamily="34" charset="0"/>
              </a:rPr>
              <a:t>أ</a:t>
            </a:r>
            <a:r>
              <a:rPr lang="ar-S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ولًا: القواعد الذهبية لكتابة الأوامر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(Prompts)</a:t>
            </a:r>
            <a:endParaRPr lang="ar-LB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15000"/>
              </a:lnSpc>
              <a:spcAft>
                <a:spcPts val="800"/>
              </a:spcAft>
              <a:buNone/>
            </a:pP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1. الوضوح</a:t>
            </a:r>
            <a:r>
              <a:rPr lang="ar-L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(Clarity)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الصياغة المباشرة والواضحة تزيد من جودة الاستجابة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مثال تعليمي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b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أمر غامض: "اشرح لي الفيزياء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."</a:t>
            </a:r>
            <a:b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أمر واضح: "اشرح قانون نيوتن الأول للصف الثامن مع مثال من الحياة اليومية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."</a:t>
            </a:r>
            <a:endParaRPr lang="ar-L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R="0" lvl="0" algn="r" rtl="1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2. السياق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(Context)</a:t>
            </a:r>
            <a:r>
              <a:rPr lang="ar-L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إعطاء خلفية أو تحديد المرحلة الدراسية يجعل المخرجات أكثر ملاءمة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مثال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b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"</a:t>
            </a:r>
            <a:r>
              <a:rPr lang="ar-S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صمم خطة درس في الرياضيات لطلاب الصف الخامس حول الكسور، تشمل نشاط جماعي وتمارين قصيرة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."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318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6C213-023C-3FBE-2037-B7CE2992E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A436A4-2E5C-87F4-57DB-20836422011A}"/>
              </a:ext>
            </a:extLst>
          </p:cNvPr>
          <p:cNvSpPr txBox="1"/>
          <p:nvPr/>
        </p:nvSpPr>
        <p:spPr>
          <a:xfrm>
            <a:off x="516194" y="290466"/>
            <a:ext cx="11066206" cy="5172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ابرز منهجيات توجيه الأوامر للذكاء الإصطناعي اللغوي في مجال التعليم 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algn="ct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18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Arial" panose="020B0604020202020204" pitchFamily="34" charset="0"/>
              </a:rPr>
              <a:t>أ</a:t>
            </a:r>
            <a:r>
              <a:rPr lang="ar-S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ولًا: القواعد الذهبية لكتابة الأوامر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(Prompts)</a:t>
            </a:r>
            <a:endParaRPr lang="ar-LB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15000"/>
              </a:lnSpc>
              <a:spcAft>
                <a:spcPts val="800"/>
              </a:spcAft>
              <a:buNone/>
            </a:pP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LB" b="1" kern="100" dirty="0">
                <a:latin typeface="Aptos" panose="020B0004020202020204" pitchFamily="34" charset="0"/>
                <a:ea typeface="Aptos" panose="020B0004020202020204" pitchFamily="34" charset="0"/>
              </a:rPr>
              <a:t>3.</a:t>
            </a:r>
            <a:r>
              <a:rPr lang="ar-SA" b="1" kern="100" dirty="0">
                <a:latin typeface="Aptos" panose="020B0004020202020204" pitchFamily="34" charset="0"/>
                <a:ea typeface="Aptos" panose="020B0004020202020204" pitchFamily="34" charset="0"/>
              </a:rPr>
              <a:t>الدور</a:t>
            </a:r>
            <a:r>
              <a:rPr lang="ar-LB" b="1" kern="100" dirty="0">
                <a:latin typeface="Aptos" panose="020B0004020202020204" pitchFamily="34" charset="0"/>
                <a:ea typeface="Aptos" panose="020B0004020202020204" pitchFamily="34" charset="0"/>
              </a:rPr>
              <a:t> </a:t>
            </a:r>
            <a:r>
              <a:rPr lang="en-US" b="1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(Role)</a:t>
            </a:r>
            <a:endParaRPr lang="en-US" sz="1200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kern="100" dirty="0">
                <a:latin typeface="Aptos" panose="020B0004020202020204" pitchFamily="34" charset="0"/>
                <a:ea typeface="Aptos" panose="020B0004020202020204" pitchFamily="34" charset="0"/>
              </a:rPr>
              <a:t>إسناد دور للنموذج يجعله يتقمص شخصية أو خبرة معينة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US" sz="1200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kern="100" dirty="0">
                <a:latin typeface="Aptos" panose="020B0004020202020204" pitchFamily="34" charset="0"/>
                <a:ea typeface="Aptos" panose="020B0004020202020204" pitchFamily="34" charset="0"/>
              </a:rPr>
              <a:t>مثال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b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"</a:t>
            </a:r>
            <a:r>
              <a:rPr lang="ar-SA" kern="100" dirty="0">
                <a:latin typeface="Aptos" panose="020B0004020202020204" pitchFamily="34" charset="0"/>
                <a:ea typeface="Aptos" panose="020B0004020202020204" pitchFamily="34" charset="0"/>
              </a:rPr>
              <a:t>تقمص دور معلم لغة عربية للصف التاسع، واكتب أسئلة اختبار قصيرة حول قصة 'رجال في الشمس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'."</a:t>
            </a:r>
            <a:endParaRPr lang="en-US" sz="1200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SA" b="1" kern="100" dirty="0">
                <a:latin typeface="Aptos" panose="020B0004020202020204" pitchFamily="34" charset="0"/>
                <a:ea typeface="Aptos" panose="020B0004020202020204" pitchFamily="34" charset="0"/>
              </a:rPr>
              <a:t>4. المخرجات</a:t>
            </a:r>
            <a:r>
              <a:rPr lang="ar-LB" b="1" kern="100" dirty="0">
                <a:latin typeface="Aptos" panose="020B0004020202020204" pitchFamily="34" charset="0"/>
                <a:ea typeface="Aptos" panose="020B0004020202020204" pitchFamily="34" charset="0"/>
              </a:rPr>
              <a:t> </a:t>
            </a:r>
            <a:r>
              <a:rPr lang="en-US" b="1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(Output)</a:t>
            </a:r>
            <a:r>
              <a:rPr lang="ar-LB" b="1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en-US" sz="1200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kern="100" dirty="0">
                <a:latin typeface="Aptos" panose="020B0004020202020204" pitchFamily="34" charset="0"/>
                <a:ea typeface="Aptos" panose="020B0004020202020204" pitchFamily="34" charset="0"/>
              </a:rPr>
              <a:t>تحديد شكل المخرجات المطلوبة: جدول، قائمة، فقرة، أو خطة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US" sz="1200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kern="100" dirty="0">
                <a:latin typeface="Aptos" panose="020B0004020202020204" pitchFamily="34" charset="0"/>
                <a:ea typeface="Aptos" panose="020B0004020202020204" pitchFamily="34" charset="0"/>
              </a:rPr>
              <a:t>مثال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b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"</a:t>
            </a:r>
            <a:r>
              <a:rPr lang="ar-SA" kern="100" dirty="0">
                <a:latin typeface="Aptos" panose="020B0004020202020204" pitchFamily="34" charset="0"/>
                <a:ea typeface="Aptos" panose="020B0004020202020204" pitchFamily="34" charset="0"/>
              </a:rPr>
              <a:t>أنشئ جدولًا يتضمن ثلاث كلمات إنجليزية جديدة، معناها بالعربية، وجملة مثال لكل منها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."</a:t>
            </a:r>
            <a:endParaRPr lang="en-US" sz="1200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950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95B1B-C27A-5E98-FE77-5AB3C314F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704048-B9B0-3F27-0A02-4546459CC4EF}"/>
              </a:ext>
            </a:extLst>
          </p:cNvPr>
          <p:cNvSpPr txBox="1"/>
          <p:nvPr/>
        </p:nvSpPr>
        <p:spPr>
          <a:xfrm>
            <a:off x="516194" y="290466"/>
            <a:ext cx="11066206" cy="6443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ابرز منهجيات توجيه الأوامر للذكاء الإصطناعي اللغوي في مجال التعليم 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SA" b="1" dirty="0"/>
              <a:t>ثانيًا: الأساليب المتقدمة </a:t>
            </a:r>
            <a:r>
              <a:rPr lang="en-US" b="1" dirty="0"/>
              <a:t> (Advanced Prompting Techniques)</a:t>
            </a:r>
            <a:endParaRPr lang="ar-LB" b="1" dirty="0"/>
          </a:p>
          <a:p>
            <a:pPr algn="r" rtl="1"/>
            <a:endParaRPr lang="en-US" sz="1200" dirty="0"/>
          </a:p>
          <a:p>
            <a:pPr algn="r"/>
            <a:r>
              <a:rPr lang="en-US" b="1" dirty="0"/>
              <a:t>Chain-of-Thought </a:t>
            </a:r>
            <a:r>
              <a:rPr lang="ar-SA" b="1" dirty="0"/>
              <a:t>التفكير المتسلسل </a:t>
            </a:r>
            <a:r>
              <a:rPr lang="en-US" b="1" dirty="0"/>
              <a:t>.1 </a:t>
            </a:r>
            <a:endParaRPr lang="en-US" sz="1200" dirty="0"/>
          </a:p>
          <a:p>
            <a:pPr lvl="0" algn="r" rtl="1"/>
            <a:r>
              <a:rPr lang="ar-SA" dirty="0"/>
              <a:t>تطلب من النموذج أن يشرح خطوات تفكيره للوصول للإجابة</a:t>
            </a:r>
            <a:r>
              <a:rPr lang="en-US" dirty="0"/>
              <a:t>.</a:t>
            </a:r>
            <a:endParaRPr lang="ar-LB" dirty="0"/>
          </a:p>
          <a:p>
            <a:pPr lvl="0" algn="r" rtl="1"/>
            <a:endParaRPr lang="en-US" sz="1200" dirty="0"/>
          </a:p>
          <a:p>
            <a:pPr lvl="0" algn="r" rtl="1"/>
            <a:r>
              <a:rPr lang="ar-SA" dirty="0"/>
              <a:t>مثال تعليمي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"</a:t>
            </a:r>
            <a:r>
              <a:rPr lang="ar-SA" dirty="0"/>
              <a:t>حل مسألة: إذا كان سعر كتاب 12$ واشترى الطالب 3 كتب، كم المجموع؟ اشرح خطوات الحساب خطوة بخطوة</a:t>
            </a:r>
            <a:r>
              <a:rPr lang="en-US" dirty="0"/>
              <a:t>."</a:t>
            </a:r>
            <a:endParaRPr lang="en-US" sz="1200" dirty="0"/>
          </a:p>
          <a:p>
            <a:pPr algn="r" rtl="1"/>
            <a:r>
              <a:rPr lang="ar-SA" i="1" dirty="0"/>
              <a:t>الفائدة</a:t>
            </a:r>
            <a:r>
              <a:rPr lang="en-US" dirty="0"/>
              <a:t>: </a:t>
            </a:r>
            <a:r>
              <a:rPr lang="ar-SA" dirty="0"/>
              <a:t>يتيح للطالب رؤية </a:t>
            </a:r>
            <a:r>
              <a:rPr lang="ar-SA" b="1" dirty="0"/>
              <a:t>منطق الحل</a:t>
            </a:r>
            <a:r>
              <a:rPr lang="ar-SA" dirty="0"/>
              <a:t> وليس فقط النتيجة</a:t>
            </a:r>
            <a:r>
              <a:rPr lang="en-US" dirty="0"/>
              <a:t>.</a:t>
            </a:r>
            <a:endParaRPr lang="ar-LB" dirty="0"/>
          </a:p>
          <a:p>
            <a:pPr algn="r" rtl="1"/>
            <a:endParaRPr lang="en-US" sz="1200" dirty="0"/>
          </a:p>
          <a:p>
            <a:pPr algn="r" rtl="1"/>
            <a:r>
              <a:rPr lang="ar-SA" dirty="0"/>
              <a:t>مثال أدوات عملية :أدوات التعلم في </a:t>
            </a:r>
            <a:r>
              <a:rPr lang="en-US" dirty="0"/>
              <a:t>ChatGPT &amp; Gemini</a:t>
            </a:r>
            <a:endParaRPr lang="en-US" sz="1200" dirty="0"/>
          </a:p>
          <a:p>
            <a:pPr algn="r" rtl="1"/>
            <a:r>
              <a:rPr lang="en-US" dirty="0"/>
              <a:t> </a:t>
            </a:r>
            <a:endParaRPr lang="en-US" sz="1200" dirty="0"/>
          </a:p>
          <a:p>
            <a:pPr algn="r"/>
            <a:r>
              <a:rPr lang="en-US" b="1" dirty="0"/>
              <a:t>Role Prompting </a:t>
            </a:r>
            <a:r>
              <a:rPr lang="ar-SA" b="1" dirty="0"/>
              <a:t>تحديد الدور</a:t>
            </a:r>
            <a:r>
              <a:rPr lang="en-US" b="1" dirty="0"/>
              <a:t>.2 </a:t>
            </a:r>
            <a:endParaRPr lang="en-US" sz="1200" dirty="0"/>
          </a:p>
          <a:p>
            <a:pPr lvl="0" algn="r" rtl="1"/>
            <a:r>
              <a:rPr lang="ar-SA" dirty="0"/>
              <a:t>تحدد للنموذج شخصية أو وظيفة</a:t>
            </a:r>
            <a:r>
              <a:rPr lang="en-US" dirty="0"/>
              <a:t>.</a:t>
            </a:r>
            <a:endParaRPr lang="en-US" sz="1200" dirty="0"/>
          </a:p>
          <a:p>
            <a:pPr lvl="0" algn="r" rtl="1"/>
            <a:r>
              <a:rPr lang="ar-SA" dirty="0"/>
              <a:t>أمثلة تعليمية</a:t>
            </a:r>
            <a:r>
              <a:rPr lang="en-US" dirty="0"/>
              <a:t>:</a:t>
            </a:r>
            <a:endParaRPr lang="en-US" sz="1200" dirty="0"/>
          </a:p>
          <a:p>
            <a:pPr lvl="1" algn="r" rtl="1"/>
            <a:r>
              <a:rPr lang="en-US" dirty="0"/>
              <a:t>"</a:t>
            </a:r>
            <a:r>
              <a:rPr lang="ar-SA" dirty="0"/>
              <a:t>أنت معلم علوم في الصف السابع، اشرح دورة الماء في الطبيعة برسوم مبسطة</a:t>
            </a:r>
            <a:r>
              <a:rPr lang="en-US" dirty="0"/>
              <a:t>."</a:t>
            </a:r>
            <a:endParaRPr lang="en-US" sz="1200" dirty="0"/>
          </a:p>
          <a:p>
            <a:pPr lvl="1" algn="r" rtl="1"/>
            <a:r>
              <a:rPr lang="en-US" dirty="0"/>
              <a:t>"</a:t>
            </a:r>
            <a:r>
              <a:rPr lang="ar-SA" dirty="0"/>
              <a:t>أنت مشرف تربوي، أعطني ملاحظات على خطة درس في التاريخ للمرحلة الثانوية</a:t>
            </a:r>
            <a:r>
              <a:rPr lang="en-US" dirty="0"/>
              <a:t>."</a:t>
            </a:r>
            <a:endParaRPr lang="en-US" sz="1200" dirty="0"/>
          </a:p>
          <a:p>
            <a:pPr algn="r" rtl="1"/>
            <a:r>
              <a:rPr lang="ar-SA" i="1" dirty="0"/>
              <a:t>الفائدة</a:t>
            </a:r>
            <a:r>
              <a:rPr lang="en-US" dirty="0"/>
              <a:t>: </a:t>
            </a:r>
            <a:r>
              <a:rPr lang="ar-SA" dirty="0"/>
              <a:t>الاستجابات تصبح أقرب لتجربة حقيقية داخل الصف</a:t>
            </a:r>
            <a:r>
              <a:rPr lang="en-US" dirty="0"/>
              <a:t>.</a:t>
            </a:r>
            <a:endParaRPr lang="ar-LB" dirty="0"/>
          </a:p>
          <a:p>
            <a:pPr algn="r" rtl="1"/>
            <a:endParaRPr lang="en-US" sz="1200" dirty="0"/>
          </a:p>
          <a:p>
            <a:pPr algn="r" rtl="1"/>
            <a:r>
              <a:rPr lang="ar-LB" dirty="0"/>
              <a:t>مثال أداة عملية : أدوات التخصيص في </a:t>
            </a:r>
            <a:r>
              <a:rPr lang="en-US" dirty="0"/>
              <a:t>ChatGPT &amp; Gemini</a:t>
            </a:r>
            <a:endParaRPr lang="en-US" sz="1200" dirty="0"/>
          </a:p>
          <a:p>
            <a:pPr algn="r" rtl="1"/>
            <a:r>
              <a:rPr lang="en-US" dirty="0"/>
              <a:t> </a:t>
            </a:r>
            <a:endParaRPr lang="en-US" sz="1200" dirty="0"/>
          </a:p>
          <a:p>
            <a:pPr marL="0" marR="0"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47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D28A2-6771-E1E8-AB39-5119A7237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2185EF-0E50-B3C9-DBD6-B11BA37DC562}"/>
              </a:ext>
            </a:extLst>
          </p:cNvPr>
          <p:cNvSpPr txBox="1"/>
          <p:nvPr/>
        </p:nvSpPr>
        <p:spPr>
          <a:xfrm>
            <a:off x="516194" y="290466"/>
            <a:ext cx="11066206" cy="5981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ابرز منهجيات توجيه الأوامر للذكاء الإصطناعي اللغوي في مجال التعليم 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SA" b="1" dirty="0"/>
              <a:t>ثانيًا: الأساليب المتقدمة </a:t>
            </a:r>
            <a:r>
              <a:rPr lang="en-US" b="1" dirty="0"/>
              <a:t> (Advanced Prompting Techniques)</a:t>
            </a:r>
            <a:endParaRPr lang="ar-LB" b="1" dirty="0"/>
          </a:p>
          <a:p>
            <a:pPr algn="r" rtl="1"/>
            <a:r>
              <a:rPr lang="en-US" dirty="0"/>
              <a:t> </a:t>
            </a:r>
            <a:endParaRPr lang="en-US" sz="1200" dirty="0"/>
          </a:p>
          <a:p>
            <a:pPr algn="r" rtl="1"/>
            <a:r>
              <a:rPr lang="ar-SA" b="1" dirty="0"/>
              <a:t>3.توجيه قليل اللقطات </a:t>
            </a:r>
            <a:r>
              <a:rPr lang="en-US" b="1" dirty="0"/>
              <a:t>Few-Shot Prompting </a:t>
            </a:r>
            <a:endParaRPr lang="en-US" sz="1200" dirty="0"/>
          </a:p>
          <a:p>
            <a:pPr lvl="0" algn="r" rtl="1"/>
            <a:r>
              <a:rPr lang="ar-SA" dirty="0"/>
              <a:t>تعطي النموذج </a:t>
            </a:r>
            <a:r>
              <a:rPr lang="ar-SA" b="1" dirty="0"/>
              <a:t>أمثلة محدودة</a:t>
            </a:r>
            <a:r>
              <a:rPr lang="ar-SA" dirty="0"/>
              <a:t> ليقلدها</a:t>
            </a:r>
            <a:r>
              <a:rPr lang="en-US" dirty="0"/>
              <a:t>.</a:t>
            </a:r>
            <a:r>
              <a:rPr lang="ar-SA" dirty="0"/>
              <a:t>وهي ضرورية في النماذج القديمة او المتوسطة.</a:t>
            </a:r>
            <a:endParaRPr lang="en-US" sz="1200" dirty="0"/>
          </a:p>
          <a:p>
            <a:pPr lvl="0" algn="r" rtl="1"/>
            <a:r>
              <a:rPr lang="ar-SA" dirty="0"/>
              <a:t>مثال</a:t>
            </a:r>
            <a:r>
              <a:rPr lang="en-US" dirty="0"/>
              <a:t>:</a:t>
            </a:r>
            <a:br>
              <a:rPr lang="en-US" dirty="0"/>
            </a:br>
            <a:r>
              <a:rPr lang="ar-SA" dirty="0"/>
              <a:t>أمر: "صغ أسئلة اختيار من متعدد مثل الأمثلة التالية</a:t>
            </a:r>
            <a:r>
              <a:rPr lang="en-US" dirty="0"/>
              <a:t>:</a:t>
            </a:r>
            <a:endParaRPr lang="en-US" sz="1200" dirty="0"/>
          </a:p>
          <a:p>
            <a:pPr lvl="1" algn="r" rtl="1"/>
            <a:r>
              <a:rPr lang="ar-SA" dirty="0"/>
              <a:t>ما عاصمة فرنسا؟ أ) برلين ب) باريس ج) مدريد. (الإجابة: ب</a:t>
            </a:r>
            <a:r>
              <a:rPr lang="ar-LB" dirty="0"/>
              <a:t>)</a:t>
            </a:r>
            <a:endParaRPr lang="en-US" sz="1200" dirty="0"/>
          </a:p>
          <a:p>
            <a:pPr lvl="1" algn="r" rtl="1"/>
            <a:r>
              <a:rPr lang="ar-SA" dirty="0"/>
              <a:t>ما حاصل ضرب 5 × 6؟ أ) 11 ب) 20 ج) 30. (الإجابة: ج</a:t>
            </a:r>
            <a:r>
              <a:rPr lang="en-US" dirty="0"/>
              <a:t>(</a:t>
            </a:r>
            <a:br>
              <a:rPr lang="en-US" dirty="0"/>
            </a:br>
            <a:r>
              <a:rPr lang="ar-SA" dirty="0"/>
              <a:t>الآن أنشئ سؤالين في مادة العلوم للصف السادس</a:t>
            </a:r>
            <a:r>
              <a:rPr lang="en-US" dirty="0"/>
              <a:t>."</a:t>
            </a:r>
            <a:endParaRPr lang="en-US" sz="1200" dirty="0"/>
          </a:p>
          <a:p>
            <a:pPr algn="r" rtl="1"/>
            <a:r>
              <a:rPr lang="ar-SA" i="1" dirty="0"/>
              <a:t>الفائدة</a:t>
            </a:r>
            <a:r>
              <a:rPr lang="en-US" dirty="0"/>
              <a:t>: </a:t>
            </a:r>
            <a:r>
              <a:rPr lang="ar-SA" dirty="0"/>
              <a:t>يوجه الذكاء الاصطناعي لصياغة أسئلة بنفس النمط</a:t>
            </a:r>
            <a:r>
              <a:rPr lang="en-US" dirty="0"/>
              <a:t>.</a:t>
            </a:r>
            <a:endParaRPr lang="en-US" sz="1200" dirty="0"/>
          </a:p>
          <a:p>
            <a:pPr algn="r" rtl="1"/>
            <a:r>
              <a:rPr lang="en-US" dirty="0"/>
              <a:t> </a:t>
            </a:r>
            <a:endParaRPr lang="en-US" sz="1200" dirty="0"/>
          </a:p>
          <a:p>
            <a:pPr algn="r" rtl="1"/>
            <a:r>
              <a:rPr lang="ar-SA" b="1" dirty="0"/>
              <a:t>4. بدون إعطاء أي مثال مسبق </a:t>
            </a:r>
            <a:r>
              <a:rPr lang="en-US" b="1" dirty="0"/>
              <a:t>Zero-Shot Prompting</a:t>
            </a:r>
            <a:endParaRPr lang="en-US" sz="1200" dirty="0"/>
          </a:p>
          <a:p>
            <a:pPr lvl="0" algn="r" rtl="1"/>
            <a:r>
              <a:rPr lang="ar-SA" dirty="0"/>
              <a:t>تعطي الأمر مباشرة دون أمثلة مسبقة – وهي فعالة وسريعة في النماذج الحديثة.</a:t>
            </a:r>
            <a:endParaRPr lang="en-US" sz="1200" dirty="0"/>
          </a:p>
          <a:p>
            <a:pPr lvl="0" algn="r" rtl="1"/>
            <a:r>
              <a:rPr lang="ar-SA" dirty="0"/>
              <a:t>مثال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"</a:t>
            </a:r>
            <a:r>
              <a:rPr lang="ar-SA" dirty="0"/>
              <a:t>اكتب 5 أسئلة اختيار من متعدد في مادة الجغرافيا للصف الرابع عن القارات والمحيطات</a:t>
            </a:r>
            <a:r>
              <a:rPr lang="en-US" dirty="0"/>
              <a:t>."</a:t>
            </a:r>
            <a:endParaRPr lang="en-US" sz="1200" dirty="0"/>
          </a:p>
          <a:p>
            <a:pPr algn="r" rtl="1"/>
            <a:r>
              <a:rPr lang="ar-SA" i="1" dirty="0"/>
              <a:t>الفائدة</a:t>
            </a:r>
            <a:r>
              <a:rPr lang="en-US" dirty="0"/>
              <a:t>: </a:t>
            </a:r>
            <a:r>
              <a:rPr lang="ar-SA" dirty="0"/>
              <a:t>أسرع في الإنشاء، لكنه قد يكون أقل دقة من الـ</a:t>
            </a:r>
            <a:r>
              <a:rPr lang="en-US" dirty="0"/>
              <a:t> Few-Shot.</a:t>
            </a:r>
            <a:endParaRPr lang="en-US" sz="1200" dirty="0"/>
          </a:p>
          <a:p>
            <a:pPr algn="r" rtl="1"/>
            <a:r>
              <a:rPr lang="en-US" dirty="0"/>
              <a:t> </a:t>
            </a:r>
            <a:endParaRPr lang="en-US" sz="1200" dirty="0"/>
          </a:p>
          <a:p>
            <a:pPr marL="0" marR="0"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963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83E393-6E9A-467D-3AAE-E5A70B28DE2C}"/>
              </a:ext>
            </a:extLst>
          </p:cNvPr>
          <p:cNvSpPr txBox="1"/>
          <p:nvPr/>
        </p:nvSpPr>
        <p:spPr>
          <a:xfrm>
            <a:off x="457200" y="752166"/>
            <a:ext cx="117348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LB" sz="6000" b="1" dirty="0">
                <a:solidFill>
                  <a:schemeClr val="accent1"/>
                </a:solidFill>
              </a:rPr>
              <a:t>إديوسنس</a:t>
            </a:r>
            <a:r>
              <a:rPr lang="en-US" sz="6000" b="1" dirty="0">
                <a:solidFill>
                  <a:schemeClr val="accent1"/>
                </a:solidFill>
              </a:rPr>
              <a:t> EduSense </a:t>
            </a:r>
          </a:p>
          <a:p>
            <a:pPr algn="ctr" rtl="1"/>
            <a:r>
              <a:rPr lang="ar-LB" sz="2800" b="1" dirty="0">
                <a:solidFill>
                  <a:schemeClr val="accent1"/>
                </a:solidFill>
              </a:rPr>
              <a:t>نظام الذكاء الإصطناعي– لتطوير كفاءة التعليم</a:t>
            </a:r>
            <a:endParaRPr lang="ar-LB" sz="2800" dirty="0"/>
          </a:p>
          <a:p>
            <a:pPr algn="r" rtl="1"/>
            <a:endParaRPr lang="ar-LB" sz="2800" dirty="0"/>
          </a:p>
          <a:p>
            <a:pPr algn="r" rtl="1"/>
            <a:endParaRPr lang="ar-LB" sz="2800" dirty="0"/>
          </a:p>
          <a:p>
            <a:pPr lvl="1" algn="just" rtl="1"/>
            <a:r>
              <a:rPr lang="ar-LB" sz="2800" dirty="0"/>
              <a:t>فيديو تعريفي قصير</a:t>
            </a:r>
            <a:endParaRPr lang="ar-SA" sz="2800" dirty="0"/>
          </a:p>
          <a:p>
            <a:pPr lvl="1" algn="r" rtl="1"/>
            <a:endParaRPr lang="ar-LB" sz="2800" b="0" i="0" u="none" strike="noStrike" baseline="0" dirty="0">
              <a:latin typeface="ArialMT"/>
            </a:endParaRPr>
          </a:p>
        </p:txBody>
      </p:sp>
      <p:pic>
        <p:nvPicPr>
          <p:cNvPr id="3" name="Picture 2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87D78C1B-74E0-A517-24BF-946B559E9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6" y="0"/>
            <a:ext cx="2816942" cy="2816942"/>
          </a:xfrm>
          <a:prstGeom prst="rect">
            <a:avLst/>
          </a:prstGeom>
        </p:spPr>
      </p:pic>
      <p:pic>
        <p:nvPicPr>
          <p:cNvPr id="5" name="Picture 4" descr="A logo with a brain and graduation cap&#10;&#10;AI-generated content may be incorrect.">
            <a:extLst>
              <a:ext uri="{FF2B5EF4-FFF2-40B4-BE49-F238E27FC236}">
                <a16:creationId xmlns:a16="http://schemas.microsoft.com/office/drawing/2014/main" id="{A93CAB8B-4691-CA89-AA65-A282F889D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058" y="-162232"/>
            <a:ext cx="2816942" cy="281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76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ECA31-F25E-7EAC-B28B-E78EADDEB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42510C5-10E3-F705-BF53-BFCA491C125D}"/>
              </a:ext>
            </a:extLst>
          </p:cNvPr>
          <p:cNvSpPr txBox="1"/>
          <p:nvPr/>
        </p:nvSpPr>
        <p:spPr>
          <a:xfrm>
            <a:off x="457200" y="752166"/>
            <a:ext cx="1173480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LB" sz="6000" b="1" dirty="0">
                <a:solidFill>
                  <a:schemeClr val="accent1"/>
                </a:solidFill>
              </a:rPr>
              <a:t>إديوسنس</a:t>
            </a:r>
            <a:r>
              <a:rPr lang="en-US" sz="6000" b="1" dirty="0">
                <a:solidFill>
                  <a:schemeClr val="accent1"/>
                </a:solidFill>
              </a:rPr>
              <a:t> EduSense </a:t>
            </a:r>
          </a:p>
          <a:p>
            <a:pPr algn="ctr" rtl="1"/>
            <a:r>
              <a:rPr lang="ar-LB" sz="2800" b="1" dirty="0">
                <a:solidFill>
                  <a:schemeClr val="accent1"/>
                </a:solidFill>
              </a:rPr>
              <a:t>نظام الذكاء الإصطناعي– لتطوير كفاءة التعليم</a:t>
            </a:r>
            <a:endParaRPr lang="ar-LB" sz="2800" dirty="0"/>
          </a:p>
          <a:p>
            <a:pPr algn="r" rtl="1"/>
            <a:endParaRPr lang="ar-LB" sz="2800" dirty="0"/>
          </a:p>
          <a:p>
            <a:pPr algn="r" rtl="1"/>
            <a:endParaRPr lang="ar-LB" sz="2800" dirty="0"/>
          </a:p>
          <a:p>
            <a:pPr lvl="1" algn="just" rtl="1"/>
            <a:r>
              <a:rPr lang="ar-SA" sz="2800" dirty="0"/>
              <a:t>إديوسنس هو نظام رقمي متكامل </a:t>
            </a:r>
            <a:r>
              <a:rPr lang="ar-LB" sz="2800" dirty="0"/>
              <a:t>مخصص لقطاع التعليم ,</a:t>
            </a:r>
            <a:r>
              <a:rPr lang="ar-SA" sz="2800" dirty="0"/>
              <a:t>يعتمد على تقنيات الذكاء الاصطناعي المتقدمة في استشعار سلوك الطلاب، وتحليل بياناتهم التربوية والسلوكية، والتنبؤ</a:t>
            </a:r>
            <a:r>
              <a:rPr lang="ar-LB" sz="2800" dirty="0"/>
              <a:t> بإتجاهات أدائهم</a:t>
            </a:r>
            <a:r>
              <a:rPr lang="ar-SA" sz="2800" dirty="0"/>
              <a:t> </a:t>
            </a:r>
            <a:r>
              <a:rPr lang="ar-LB" sz="2800" dirty="0"/>
              <a:t>في الإختبارات </a:t>
            </a:r>
            <a:r>
              <a:rPr lang="ar-SA" sz="2800" dirty="0"/>
              <a:t>، ثم تخصيص المحتوى بما يتوافق مع أنماطهم الذهنية ومستوياتهم الفردية.</a:t>
            </a:r>
            <a:endParaRPr lang="ar-LB" sz="2800" dirty="0"/>
          </a:p>
          <a:p>
            <a:pPr lvl="1" algn="just" rtl="1"/>
            <a:endParaRPr lang="ar-SA" sz="2800" dirty="0"/>
          </a:p>
          <a:p>
            <a:pPr lvl="1" algn="just" rtl="1"/>
            <a:r>
              <a:rPr lang="ar-SA" sz="2800" dirty="0"/>
              <a:t>يهدف إديوسنس إلى إحداث نقلة نوعية في تطوير كفاءة التعليم من خلال أدوات ذكية تساعد المعلمين والإداريين على تقييم، تحسين، وتخصيص العملية التعليمية بشكل عملي ومبني على معطيات واقعية ودقيقة .</a:t>
            </a:r>
          </a:p>
          <a:p>
            <a:pPr lvl="1" algn="r" rtl="1"/>
            <a:endParaRPr lang="ar-LB" sz="2800" b="0" i="0" u="none" strike="noStrike" baseline="0" dirty="0">
              <a:latin typeface="ArialMT"/>
            </a:endParaRPr>
          </a:p>
        </p:txBody>
      </p:sp>
      <p:pic>
        <p:nvPicPr>
          <p:cNvPr id="3" name="Picture 2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DA9E95AB-E272-34FE-6CEA-17B7170B5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6" y="0"/>
            <a:ext cx="2816942" cy="2816942"/>
          </a:xfrm>
          <a:prstGeom prst="rect">
            <a:avLst/>
          </a:prstGeom>
        </p:spPr>
      </p:pic>
      <p:pic>
        <p:nvPicPr>
          <p:cNvPr id="5" name="Picture 4" descr="A logo with a brain and graduation cap&#10;&#10;AI-generated content may be incorrect.">
            <a:extLst>
              <a:ext uri="{FF2B5EF4-FFF2-40B4-BE49-F238E27FC236}">
                <a16:creationId xmlns:a16="http://schemas.microsoft.com/office/drawing/2014/main" id="{4ECD0A2D-6712-E13A-18E7-4A5A1FE19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058" y="-162232"/>
            <a:ext cx="2816942" cy="281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31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955</Words>
  <Application>Microsoft Office PowerPoint</Application>
  <PresentationFormat>Widescreen</PresentationFormat>
  <Paragraphs>128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Aptos</vt:lpstr>
      <vt:lpstr>Aptos,Bold</vt:lpstr>
      <vt:lpstr>Arial</vt:lpstr>
      <vt:lpstr>Arial-BoldMT</vt:lpstr>
      <vt:lpstr>ArialMT</vt:lpstr>
      <vt:lpstr>Calibri</vt:lpstr>
      <vt:lpstr>Calibri Light</vt:lpstr>
      <vt:lpstr>Segoe UI Emoji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hussam sawda</dc:creator>
  <cp:lastModifiedBy>Samsung</cp:lastModifiedBy>
  <cp:revision>20</cp:revision>
  <dcterms:created xsi:type="dcterms:W3CDTF">2025-07-24T06:50:54Z</dcterms:created>
  <dcterms:modified xsi:type="dcterms:W3CDTF">2025-10-01T11:04:24Z</dcterms:modified>
</cp:coreProperties>
</file>