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26" r:id="rId3"/>
    <p:sldId id="264" r:id="rId4"/>
    <p:sldId id="267" r:id="rId5"/>
    <p:sldId id="265" r:id="rId6"/>
    <p:sldId id="428" r:id="rId7"/>
    <p:sldId id="266" r:id="rId8"/>
    <p:sldId id="259" r:id="rId9"/>
    <p:sldId id="257" r:id="rId10"/>
    <p:sldId id="258" r:id="rId11"/>
    <p:sldId id="260" r:id="rId12"/>
    <p:sldId id="261" r:id="rId13"/>
    <p:sldId id="268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BBFB-6AD6-4879-9D20-F8722DF27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810B-3097-444A-ACE1-0412C0DF8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987A-4D2E-41F6-8314-40418BCA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9A68F-0B41-4B2F-ADFC-ACCF3886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DAF35-6189-4343-9165-E8883F9A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8326-1C8A-48A9-9FC9-6211232D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89315-E3CC-4E50-AD5D-749BC950E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9C585-9D64-4962-8243-88E52829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4BDEF-4ADE-4A92-B268-BB13ADE8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D158-46C3-4C6F-A279-FD07CC9E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B63E0-64AA-4DFC-B677-07206654A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69E0B-BFE7-4209-A126-EA316A951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1A748-745A-443A-896B-822FE03C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6D92-EF3D-4D00-AEDB-F3939B22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0D91-85B9-479D-A526-27FE7374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5D77-563E-4EE3-868B-E3454375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197D-B8F5-4AD0-974B-37055A2FF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155F7-2CD1-4EB8-BEB1-FB8A0950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7A488-E691-4C0C-9D6C-6EC24E1E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EDDC5-A2C4-4F94-B68F-2F734332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7E0A-3827-4753-8848-E6D55EF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3B098-A95D-42A8-B2B2-9B5832522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ADED9-FB37-47A0-A0ED-A77269FC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3567-C191-4F1B-9C3E-995E3FC1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E2B91-3AFD-4185-88FD-8D90A690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7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EEA6-052B-4AAC-AC97-D9B78210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6063-A7D4-4716-9FBB-DE0E38F7B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59198-3B80-4265-8730-F2A3B570C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ACB13-38AE-4EE8-8682-39A18439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600A-FD44-47BD-8755-1B1F4EBD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21F90-7E89-49D2-B5B5-2AC16381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603C-4A1C-4D4A-B927-E0F2F288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2803A-4351-4251-A42B-FE2927DC0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89165-6046-4059-B8FF-DF2BC6CE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F48D6-5F3D-4DA1-8390-452AD2576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84B0-B283-40D3-9E21-6D30F9363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E06E9-F0AF-4BFE-923B-1C54F203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E0B7-72A6-4155-B707-22CBC3B0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44934-26C2-4B30-8D33-2C87CFD6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5194-74BC-4FE4-BDF3-A9CE06A1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6CD51-0380-49C2-BC77-B03898C0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862F6-59D3-4AC0-8754-1C7D9AF1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B44A2-AF6A-4932-83F2-7B2DFB48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F436A-F0C1-44F8-90D2-491448DD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DA9D7-6630-4FCE-B849-F41384A3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DBE03-8737-499E-BA25-AB0F5C38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8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3BDF-29A6-42E4-9EF2-D3E9E283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9D3D-4C05-4284-B1CB-EB408272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18086-8D54-446F-9909-B97F70826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2E369-9EA6-427A-8FE2-2A3EF7D3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42891-F23E-4424-836F-BE0949BB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B43B1-EB70-43F8-ACA3-4D3DCF21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3888-716C-43CF-A6A0-C245D0A7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F62FB-C4E2-4F35-B0A6-244D3CF48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2C9FB-1914-4EB6-88CC-F9EA2965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5AA62-74BA-40C1-B8DC-32F12A98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8BC43-E6D5-4B10-B9BD-4A53989C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97E7-7ADA-480C-874E-0D4F81E1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D0E50-B656-48B8-B789-379C6FE1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40B4-75AE-48FE-A11B-CCE2C0CBD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07359-3883-4F66-803D-2E8A8B1CB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835F-CAFF-45A5-AF26-80213D85682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F5A63-B289-4DFF-AFC1-8283AEDBE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0065-4626-4035-9328-7F424193D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0F6B-0C8D-49AE-B23E-24F9B7F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8%A7%D9%84%D8%AA%D8%B9%D9%84%D9%85+%D8%A7%D9%84%D8%B0%D8%A7%D8%AA%D9%8A+%D9%88%D8%A7%D9%84%D8%AA%D8%AD%D9%83%D9%85&amp;oq=%D8%AE%D8%B5%D8%A7%D8%A6%D8%B5+%D8%A7%D9%84%D8%AA%D9%81%D9%83%D9%8A%D8%B1+%D9%85%D8%A7+%D9%88%D8%B1%D8%A7%D8%A1+%D8%A7%D9%84%D9%85%D8%B9%D8%B1%D9%81%D9%8A&amp;gs_lcrp=EgZjaHJvbWUyBggAEEUYOTIHCAEQABjvBTIHCAIQABjvBTIHCAMQABjvBTIHCAQQABjvBTIHCAUQABjvBdIBCTE4ODk1ajBqN6gCALACAA&amp;sourceid=chrome&amp;ie=UTF-8&amp;mstk=AUtExfCCm1pXt1LOColgZF5Il0jCUuXUK6xEBsSOFiSG7ouavRkg_KYeUheCQ1kKkud0N2d5M91JYv_mMyW4Epk3Lfc2yyHjmcZmx8oUkUatOiwKQk2dWH1noUaqjEUSXoYBQCuX3N6mRtJHfGcQyHnoKvdbt8EflA56zPQ2Ifi-Nrkc9sQ&amp;csui=3&amp;ved=2ahUKEwjb0OXs7NiSAxWhVKQEHRDsC_gQgK4QegQIAxAJ" TargetMode="External"/><Relationship Id="rId2" Type="http://schemas.openxmlformats.org/officeDocument/2006/relationships/hyperlink" Target="https://www.google.com/search?q=%D8%A7%D9%84%D9%88%D8%B9%D9%8A+%D8%A7%D9%84%D9%85%D8%B9%D8%B1%D9%81%D9%8A&amp;oq=%D8%AE%D8%B5%D8%A7%D8%A6%D8%B5+%D8%A7%D9%84%D8%AA%D9%81%D9%83%D9%8A%D8%B1+%D9%85%D8%A7+%D9%88%D8%B1%D8%A7%D8%A1+%D8%A7%D9%84%D9%85%D8%B9%D8%B1%D9%81%D9%8A&amp;gs_lcrp=EgZjaHJvbWUyBggAEEUYOTIHCAEQABjvBTIHCAIQABjvBTIHCAMQABjvBTIHCAQQABjvBTIHCAUQABjvBdIBCTE4ODk1ajBqN6gCALACAA&amp;sourceid=chrome&amp;ie=UTF-8&amp;mstk=AUtExfCCm1pXt1LOColgZF5Il0jCUuXUK6xEBsSOFiSG7ouavRkg_KYeUheCQ1kKkud0N2d5M91JYv_mMyW4Epk3Lfc2yyHjmcZmx8oUkUatOiwKQk2dWH1noUaqjEUSXoYBQCuX3N6mRtJHfGcQyHnoKvdbt8EflA56zPQ2Ifi-Nrkc9sQ&amp;csui=3&amp;ved=2ahUKEwjb0OXs7NiSAxWhVKQEHRDsC_gQgK4QegQIAxA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google.com/search?q=%D8%A7%D9%86%D8%AA%D9%82%D8%A7%D9%84+%D8%A3%D8%AB%D8%B1+%D8%A7%D9%84%D8%AA%D8%B9%D9%84%D9%85&amp;oq=%D8%AE%D8%B5%D8%A7%D8%A6%D8%B5+%D8%A7%D9%84%D8%AA%D9%81%D9%83%D9%8A%D8%B1+%D9%85%D8%A7+%D9%88%D8%B1%D8%A7%D8%A1+%D8%A7%D9%84%D9%85%D8%B9%D8%B1%D9%81%D9%8A&amp;gs_lcrp=EgZjaHJvbWUyBggAEEUYOTIHCAEQABjvBTIHCAIQABjvBTIHCAMQABjvBTIHCAQQABjvBTIHCAUQABjvBdIBCTE4ODk1ajBqN6gCALACAA&amp;sourceid=chrome&amp;ie=UTF-8&amp;mstk=AUtExfCCm1pXt1LOColgZF5Il0jCUuXUK6xEBsSOFiSG7ouavRkg_KYeUheCQ1kKkud0N2d5M91JYv_mMyW4Epk3Lfc2yyHjmcZmx8oUkUatOiwKQk2dWH1noUaqjEUSXoYBQCuX3N6mRtJHfGcQyHnoKvdbt8EflA56zPQ2Ifi-Nrkc9sQ&amp;csui=3&amp;ved=2ahUKEwjb0OXs7NiSAxWhVKQEHRDsC_gQgK4QegQIAxAN" TargetMode="External"/><Relationship Id="rId4" Type="http://schemas.openxmlformats.org/officeDocument/2006/relationships/hyperlink" Target="https://www.google.com/search?q=%D8%A7%D9%84%D9%82%D8%AF%D8%B1%D8%A9+%D8%B9%D9%84%D9%89+%D8%A7%D9%84%D8%AA%D9%81%D9%83%D9%8A%D8%B1+%D8%A8%D8%B5%D9%88%D8%AA+%D8%B9%D8%A7%D9%84%D9%8D&amp;oq=%D8%AE%D8%B5%D8%A7%D8%A6%D8%B5+%D8%A7%D9%84%D8%AA%D9%81%D9%83%D9%8A%D8%B1+%D9%85%D8%A7+%D9%88%D8%B1%D8%A7%D8%A1+%D8%A7%D9%84%D9%85%D8%B9%D8%B1%D9%81%D9%8A&amp;gs_lcrp=EgZjaHJvbWUyBggAEEUYOTIHCAEQABjvBTIHCAIQABjvBTIHCAMQABjvBTIHCAQQABjvBTIHCAUQABjvBdIBCTE4ODk1ajBqN6gCALACAA&amp;sourceid=chrome&amp;ie=UTF-8&amp;mstk=AUtExfCCm1pXt1LOColgZF5Il0jCUuXUK6xEBsSOFiSG7ouavRkg_KYeUheCQ1kKkud0N2d5M91JYv_mMyW4Epk3Lfc2yyHjmcZmx8oUkUatOiwKQk2dWH1noUaqjEUSXoYBQCuX3N6mRtJHfGcQyHnoKvdbt8EflA56zPQ2Ifi-Nrkc9sQ&amp;csui=3&amp;ved=2ahUKEwjb0OXs7NiSAxWhVKQEHRDsC_gQgK4QegQIAxA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asjp.cerist.dz/en/downArticle/241/13/1/24306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8%A7%D9%84%D9%85%D8%B1%D8%A7%D9%82%D8%A8%D8%A9+%D9%88%D8%A7%D9%84%D8%B6%D8%A8%D8%B7+%28Monitoring%29&amp;oq=%D8%AE%D8%B5%D8%A7%D8%A6%D8%B5+%D8%A7%D9%84%D8%AA%D9%81%D9%83%D9%8A%D8%B1+%D9%85%D8%A7+%D9%88%D8%B1%D8%A7%D8%A1+%D8%A7%D9%84%D9%85%D8%B9%D8%B1%D9%81%D9%8A&amp;gs_lcrp=EgZjaHJvbWUyBggAEEUYOTIHCAEQABjvBTIHCAIQABjvBTIHCAMQABjvBTIHCAQQABjvBTIHCAUQABjvBdIBCTE4ODk1ajBqN6gCALACAA&amp;sourceid=chrome&amp;ie=UTF-8&amp;mstk=AUtExfCCm1pXt1LOColgZF5Il0jCUuXUK6xEBsSOFiSG7ouavRkg_KYeUheCQ1kKkud0N2d5M91JYv_mMyW4Epk3Lfc2yyHjmcZmx8oUkUatOiwKQk2dWH1noUaqjEUSXoYBQCuX3N6mRtJHfGcQyHnoKvdbt8EflA56zPQ2Ifi-Nrkc9sQ&amp;csui=3&amp;ved=2ahUKEwjb0OXs7NiSAxWhVKQEHRDsC_gQgK4QegQIAxAD" TargetMode="External"/><Relationship Id="rId2" Type="http://schemas.openxmlformats.org/officeDocument/2006/relationships/hyperlink" Target="https://www.google.com/search?q=%D8%A7%D9%84%D8%AA%D8%AE%D8%B7%D9%8A%D8%B7+%28Planning%29&amp;oq=%D8%AE%D8%B5%D8%A7%D8%A6%D8%B5+%D8%A7%D9%84%D8%AA%D9%81%D9%83%D9%8A%D8%B1+%D9%85%D8%A7+%D9%88%D8%B1%D8%A7%D8%A1+%D8%A7%D9%84%D9%85%D8%B9%D8%B1%D9%81%D9%8A&amp;gs_lcrp=EgZjaHJvbWUyBggAEEUYOTIHCAEQABjvBTIHCAIQABjvBTIHCAMQABjvBTIHCAQQABjvBTIHCAUQABjvBdIBCTE4ODk1ajBqN6gCALACAA&amp;sourceid=chrome&amp;ie=UTF-8&amp;mstk=AUtExfCCm1pXt1LOColgZF5Il0jCUuXUK6xEBsSOFiSG7ouavRkg_KYeUheCQ1kKkud0N2d5M91JYv_mMyW4Epk3Lfc2yyHjmcZmx8oUkUatOiwKQk2dWH1noUaqjEUSXoYBQCuX3N6mRtJHfGcQyHnoKvdbt8EflA56zPQ2Ifi-Nrkc9sQ&amp;csui=3&amp;ved=2ahUKEwjb0OXs7NiSAxWhVKQEHRDsC_gQgK4QegQIAxA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google.com/search?q=%D8%A7%D9%84%D8%AA%D9%82%D9%88%D9%8A%D9%85+%D9%88%D8%A7%D9%84%D8%AA%D9%82%D9%8A%D9%8A%D9%85+%28Evaluation%29&amp;oq=%D8%AE%D8%B5%D8%A7%D8%A6%D8%B5+%D8%A7%D9%84%D8%AA%D9%81%D9%83%D9%8A%D8%B1+%D9%85%D8%A7+%D9%88%D8%B1%D8%A7%D8%A1+%D8%A7%D9%84%D9%85%D8%B9%D8%B1%D9%81%D9%8A&amp;gs_lcrp=EgZjaHJvbWUyBggAEEUYOTIHCAEQABjvBTIHCAIQABjvBTIHCAMQABjvBTIHCAQQABjvBTIHCAUQABjvBdIBCTE4ODk1ajBqN6gCALACAA&amp;sourceid=chrome&amp;ie=UTF-8&amp;mstk=AUtExfCCm1pXt1LOColgZF5Il0jCUuXUK6xEBsSOFiSG7ouavRkg_KYeUheCQ1kKkud0N2d5M91JYv_mMyW4Epk3Lfc2yyHjmcZmx8oUkUatOiwKQk2dWH1noUaqjEUSXoYBQCuX3N6mRtJHfGcQyHnoKvdbt8EflA56zPQ2Ifi-Nrkc9sQ&amp;csui=3&amp;ved=2ahUKEwjb0OXs7NiSAxWhVKQEHRDsC_gQgK4QegQIAxA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2841C-0822-4978-821F-987F95430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128587"/>
            <a:ext cx="102393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AA55-30F0-4642-852D-F554E4C46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512" y="468312"/>
            <a:ext cx="10515600" cy="4351338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EG" b="1" i="0" dirty="0">
                <a:solidFill>
                  <a:srgbClr val="0A0A0A"/>
                </a:solidFill>
                <a:effectLst/>
                <a:latin typeface="Google Sans"/>
                <a:hlinkClick r:id="rId2"/>
              </a:rPr>
              <a:t>الوعي المعرفي</a:t>
            </a:r>
            <a:r>
              <a:rPr lang="ar-EG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ar-EG" b="0" i="0" dirty="0">
                <a:solidFill>
                  <a:srgbClr val="0A0A0A"/>
                </a:solidFill>
                <a:effectLst/>
                <a:latin typeface="Google Sans"/>
              </a:rPr>
              <a:t> فهم الفرد لنقاط قوته وضعفه في التعلم، ومعرفة "ما يعرف" و"ما لا يعرف".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b="1" i="0" dirty="0">
                <a:solidFill>
                  <a:srgbClr val="0A0A0A"/>
                </a:solidFill>
                <a:effectLst/>
                <a:latin typeface="Google Sans"/>
                <a:hlinkClick r:id="rId3"/>
              </a:rPr>
              <a:t>التعلم الذاتي والتحكم</a:t>
            </a:r>
            <a:r>
              <a:rPr lang="ar-EG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ar-EG" b="0" i="0" dirty="0">
                <a:solidFill>
                  <a:srgbClr val="0A0A0A"/>
                </a:solidFill>
                <a:effectLst/>
                <a:latin typeface="Google Sans"/>
              </a:rPr>
              <a:t> تحمل المسؤولية عن التعلم، وزيادة الدافعية الداخلية للإتقان.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b="1" i="0" dirty="0">
                <a:solidFill>
                  <a:srgbClr val="0A0A0A"/>
                </a:solidFill>
                <a:effectLst/>
                <a:latin typeface="Google Sans"/>
                <a:hlinkClick r:id="rId4"/>
              </a:rPr>
              <a:t>القدرة على التفكير بصوت عالٍ</a:t>
            </a:r>
            <a:r>
              <a:rPr lang="ar-EG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ar-EG" b="0" i="0" dirty="0">
                <a:solidFill>
                  <a:srgbClr val="0A0A0A"/>
                </a:solidFill>
                <a:effectLst/>
                <a:latin typeface="Google Sans"/>
              </a:rPr>
              <a:t> استخدام استراتيجيات تأملية لوصف عمليات التفكير الخاصة بالفرد.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b="1" i="0" dirty="0">
                <a:solidFill>
                  <a:srgbClr val="0A0A0A"/>
                </a:solidFill>
                <a:effectLst/>
                <a:latin typeface="Google Sans"/>
                <a:hlinkClick r:id="rId5"/>
              </a:rPr>
              <a:t>انتقال أثر التعلم</a:t>
            </a:r>
            <a:r>
              <a:rPr lang="ar-EG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ar-EG" b="0" i="0" dirty="0">
                <a:solidFill>
                  <a:srgbClr val="0A0A0A"/>
                </a:solidFill>
                <a:effectLst/>
                <a:latin typeface="Google Sans"/>
              </a:rPr>
              <a:t> القدرة على تطبيق الاستراتيجيات المعرفية في سياقات ومواقف جديدة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F99A2-FE54-404E-AE75-0806FA04F0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3313112"/>
            <a:ext cx="6862762" cy="33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DF5D-AA1D-4E6E-8625-944D77BB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/>
              <a:t>خلاصة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AF98-82B5-403E-B163-F129DD6BC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6" y="1073942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/>
              <a:t>يعد التفكير ماوراء المعرفي (</a:t>
            </a:r>
            <a:r>
              <a:rPr lang="en-US" sz="3200" dirty="0"/>
              <a:t>Metacognition) </a:t>
            </a:r>
            <a:r>
              <a:rPr lang="ar-EG" sz="3200" dirty="0"/>
              <a:t>محركاً أساسياً للقيادة الذاتية والمواطنة الفاعلة، حيث يُمكّن الفرد من مراقبة وتوجيه تفكيره وسلوكه (تنظيم ذاتي)، مما يعزز تقديره لذاته وفهمه لمسؤوليته كمواطن</a:t>
            </a:r>
            <a:r>
              <a:rPr lang="ar-EG" sz="3200" b="0" i="0" dirty="0">
                <a:solidFill>
                  <a:srgbClr val="0A0A0A"/>
                </a:solidFill>
                <a:effectLst/>
                <a:latin typeface="Google Sans"/>
              </a:rPr>
              <a:t>. يساهم هذا التفكير في التخطيط والتقييم الذاتي، مما يحول الفرد إلى عنصر واعي، يصحح أخطاءه، ويشارك بفعالية.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7D0FF-6835-41DA-A460-9FD8CBC36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/>
          <a:stretch/>
        </p:blipFill>
        <p:spPr>
          <a:xfrm>
            <a:off x="0" y="3144187"/>
            <a:ext cx="8111298" cy="399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4CD8-E88F-41BE-A044-8B938A93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altLang="en-U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علاقة التفكير ماوراء المعرفي بالقيادة الذاتية والمواطنة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4C70206-F6A4-4D03-9317-2FA17CF033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00187" y="2154638"/>
            <a:ext cx="10244137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تعزيز التنظيم الذاتي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 (Self-Regulation):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التفكير ماوراء المعرفي يشمل التخطيط، المراقبة، والتقييم، وهي إستراتيجيات مباشرة للقيادة الذاتية، مما يساعد الفرد على التحكم في تعلمه وأدائه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رفع تقدير الذات والمسؤولية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توجد علاقة ارتباطية طردية بين مهارات ماوراء المعرفة وتقدير الذات، مما يدفع الفرد للمبادرة وتحمل المسؤولية في سياق المواطنة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تغيير السلوك والمواطنة الفاعلة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يُمكّن الوعي بالتفكير الفرد من تقييم وتعديل سلوكه، مما يجعله أكثر انضباطاً وفاعلية في المجتمع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حل المشكلات واتخاذ القرارات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يساعد في فهم كيفية التفكير (التفكير في التفكير)، مما يحسن القدرة على حل مشكلات المواطنة واتخاذ قرارات عقلانية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باختصار، يعمل التفكير ماوراء المعرفي كآلية مراقبة تضمن أن سلوك الفرد يتوافق مع أهدافه الشخصية ومسؤولياته المواطنة، مما يجعله قائداً لذاته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 (Self-leader)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ومواطناً واعياً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9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0F6AD-5D29-4AA4-930F-3B5243B57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150"/>
            <a:ext cx="7010400" cy="674370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1D59ECC-1C42-4739-BD16-40A9A8EB1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7" y="2113476"/>
            <a:ext cx="3305908" cy="31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F3F4-CA00-4912-9AFB-C1E12CDC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sz="6000" b="1" dirty="0">
                <a:solidFill>
                  <a:srgbClr val="00CC99"/>
                </a:solidFill>
              </a:rPr>
              <a:t>فكَّر كيف تُفكَّر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5B29FF-F5C9-42F1-9533-F2469B698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05172"/>
            <a:ext cx="4985825" cy="38298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8B9097-0E1E-4F4E-9265-357CE6EBF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59" y="1439612"/>
            <a:ext cx="4722638" cy="40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34B81-F73E-4EB5-8072-EC0E19E97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b="14166"/>
          <a:stretch/>
        </p:blipFill>
        <p:spPr>
          <a:xfrm>
            <a:off x="5430128" y="0"/>
            <a:ext cx="6761871" cy="68580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B397F47-2798-4E72-9968-0498872CE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21" y="3351629"/>
            <a:ext cx="2979962" cy="2940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21711-CD98-4CF7-B51E-5EDFDE186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45" t="29339" r="20318"/>
          <a:stretch/>
        </p:blipFill>
        <p:spPr>
          <a:xfrm>
            <a:off x="797170" y="168812"/>
            <a:ext cx="3893650" cy="2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2AEAE-4C36-45F6-A2DD-D0C9B7B04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150"/>
            <a:ext cx="70104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6BE01-806E-4B0F-9CB6-F365443E8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28750" r="21805" b="13958"/>
          <a:stretch/>
        </p:blipFill>
        <p:spPr>
          <a:xfrm>
            <a:off x="4029074" y="1971674"/>
            <a:ext cx="4000501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2D9D-1D84-4486-BF4B-329C5FDD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kumimoji="0" lang="ar-SA" altLang="en-U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عناصر القيادة الذاتية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 (Self-Leadership):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BE8C917-3308-4D40-A92A-541636A8E6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38250" y="1271047"/>
            <a:ext cx="10515600" cy="323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الوعي الذاتي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 (Self-Awareness):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فهم الفرد لنقاط قوته، ضعفه، وقيمه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إدارة الذات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 (Self-Management):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التحكم في السلوكيات، العواطف، وتوجيهها نحو تحقيق الأهداف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التحفيز الداخلي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القدرة على إلهام النفس وتحفيزها دون الحاجة لمؤثرات خارجية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التعلم المستمر وتطوير المهارات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السعي لتنمية القدرات الشخصية والمهنية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ECD1D-FC54-427B-8D3A-623AFF7D5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28084" r="23559" b="22497"/>
          <a:stretch/>
        </p:blipFill>
        <p:spPr>
          <a:xfrm>
            <a:off x="0" y="4845090"/>
            <a:ext cx="2376012" cy="20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5D2EE-6B1D-44F8-AA80-155FFD76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/>
          <a:stretch/>
        </p:blipFill>
        <p:spPr>
          <a:xfrm>
            <a:off x="1132448" y="309489"/>
            <a:ext cx="10086535" cy="4628272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7F265AA-7D25-4E4F-BD85-D9A1327A0548}"/>
              </a:ext>
            </a:extLst>
          </p:cNvPr>
          <p:cNvSpPr/>
          <p:nvPr/>
        </p:nvSpPr>
        <p:spPr>
          <a:xfrm>
            <a:off x="2250828" y="5247250"/>
            <a:ext cx="7849773" cy="142083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8000" b="1" dirty="0">
                <a:solidFill>
                  <a:schemeClr val="tx1"/>
                </a:solidFill>
              </a:rPr>
              <a:t>فكر كيف تفكر!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0BD5-5DAB-46D7-A9FF-D8970E60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علاقة مهارات ما وراء المعرفة بالقيادة الذاتية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4EA6-53E7-4FC5-B1B9-8107EF2A2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/>
              <a:t>نشاط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2657F-F067-48C5-863C-286A211F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83" y="1400176"/>
            <a:ext cx="7891974" cy="55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0C01-0728-4781-80D3-D4F95B47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أنواع مهارات ما وراء المعرفة بحسب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Google Sans"/>
                <a:hlinkClick r:id="rId2"/>
              </a:rPr>
              <a:t>ASJP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(بن عابد وتجاني، 2017) تشمل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8C7BB6-983F-4595-A194-E11E1A1302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8700" y="1810758"/>
            <a:ext cx="10782300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معرفة ما وراء المعرفة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وعي الفرد بقدراته المعرفية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تنظيم ما وراء المعرفة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التخطيط والمراقبة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تقييم ما وراء المعرفة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: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الحكم على النتائج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6DBD5-D7E5-472E-997D-967DDD62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4486275"/>
            <a:ext cx="4019551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1482-02E1-4B5E-A6B5-926226C2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علاقة مهارات ما وراء المعرفة بالقيادة الذاتية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55E5-34A3-4333-A062-D094CC9C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688" y="1511300"/>
            <a:ext cx="10515600" cy="4351338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EG" b="1" i="0" dirty="0">
                <a:solidFill>
                  <a:srgbClr val="0A0A0A"/>
                </a:solidFill>
                <a:effectLst/>
                <a:latin typeface="Google Sans"/>
                <a:hlinkClick r:id="rId2"/>
              </a:rPr>
              <a:t>التخطيط (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  <a:hlinkClick r:id="rId2"/>
              </a:rPr>
              <a:t>Planning)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ar-EG" b="0" i="0" dirty="0">
                <a:solidFill>
                  <a:srgbClr val="0A0A0A"/>
                </a:solidFill>
                <a:effectLst/>
                <a:latin typeface="Google Sans"/>
              </a:rPr>
              <a:t>يشتمل على تحديد الأهداف، اختيار الاستراتيجيات المناسبة، تنظيم المصادر والوقت، وتوقع العقبات.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b="1" i="0" dirty="0">
                <a:solidFill>
                  <a:srgbClr val="0A0A0A"/>
                </a:solidFill>
                <a:effectLst/>
                <a:latin typeface="Google Sans"/>
                <a:hlinkClick r:id="rId3"/>
              </a:rPr>
              <a:t>المراقبة والضبط (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  <a:hlinkClick r:id="rId3"/>
              </a:rPr>
              <a:t>Monitoring)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ar-EG" b="0" i="0" dirty="0">
                <a:solidFill>
                  <a:srgbClr val="0A0A0A"/>
                </a:solidFill>
                <a:effectLst/>
                <a:latin typeface="Google Sans"/>
              </a:rPr>
              <a:t>تشير إلى الوعي بمسار التفكير أثناء تنفيذ المهمة، التحقق من فهم النص، وتعديل الخطة إذا لزم الأمر لضمان تحقيق الهدف.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b="1" i="0" dirty="0">
                <a:solidFill>
                  <a:srgbClr val="0A0A0A"/>
                </a:solidFill>
                <a:effectLst/>
                <a:latin typeface="Google Sans"/>
                <a:hlinkClick r:id="rId4"/>
              </a:rPr>
              <a:t>التقويم والتقييم (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  <a:hlinkClick r:id="rId4"/>
              </a:rPr>
              <a:t>Evaluation)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ar-EG" b="0" i="0" dirty="0">
                <a:solidFill>
                  <a:srgbClr val="0A0A0A"/>
                </a:solidFill>
                <a:effectLst/>
                <a:latin typeface="Google Sans"/>
              </a:rPr>
              <a:t>تقييم مدى فعالية الاستراتيجيات المستخدمة، مراجعة النتائج، وإصدار حكم على جودة المعرفة والوصول إلى الحلول.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CAC01-76FF-4F40-B3C1-970AE019D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6238"/>
            <a:ext cx="4857750" cy="2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460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عناصر القيادة الذاتية (Self-Leadership): </vt:lpstr>
      <vt:lpstr>PowerPoint Presentation</vt:lpstr>
      <vt:lpstr>علاقة مهارات ما وراء المعرفة بالقيادة الذاتية</vt:lpstr>
      <vt:lpstr>أنواع مهارات ما وراء المعرفة بحسب ASJP (بن عابد وتجاني، 2017) تشمل: </vt:lpstr>
      <vt:lpstr>علاقة مهارات ما وراء المعرفة بالقيادة الذاتية</vt:lpstr>
      <vt:lpstr>PowerPoint Presentation</vt:lpstr>
      <vt:lpstr>خلاصة</vt:lpstr>
      <vt:lpstr>علاقة التفكير ماوراء المعرفي بالقيادة الذاتية والمواطنة: </vt:lpstr>
      <vt:lpstr>PowerPoint Presentation</vt:lpstr>
      <vt:lpstr>فكَّر كيف تُفكَّر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2026-02-14T11:12:01Z</dcterms:created>
  <dcterms:modified xsi:type="dcterms:W3CDTF">2026-02-16T12:44:25Z</dcterms:modified>
</cp:coreProperties>
</file>